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706" r:id="rId7"/>
    <p:sldId id="1662" r:id="rId8"/>
    <p:sldId id="1677" r:id="rId9"/>
    <p:sldId id="1692" r:id="rId10"/>
    <p:sldId id="1664" r:id="rId11"/>
    <p:sldId id="1666" r:id="rId12"/>
    <p:sldId id="1667" r:id="rId13"/>
    <p:sldId id="1660" r:id="rId14"/>
    <p:sldId id="260" r:id="rId15"/>
    <p:sldId id="1705" r:id="rId16"/>
    <p:sldId id="1704" r:id="rId17"/>
    <p:sldId id="1702" r:id="rId18"/>
    <p:sldId id="1685" r:id="rId19"/>
    <p:sldId id="1686" r:id="rId20"/>
    <p:sldId id="1670" r:id="rId21"/>
    <p:sldId id="1699" r:id="rId22"/>
    <p:sldId id="1690" r:id="rId23"/>
    <p:sldId id="1697" r:id="rId24"/>
    <p:sldId id="1703" r:id="rId25"/>
    <p:sldId id="1698" r:id="rId26"/>
    <p:sldId id="1681" r:id="rId27"/>
    <p:sldId id="262" r:id="rId28"/>
    <p:sldId id="1707" r:id="rId29"/>
    <p:sldId id="1678" r:id="rId30"/>
    <p:sldId id="1682" r:id="rId31"/>
    <p:sldId id="1695" r:id="rId32"/>
    <p:sldId id="1683" r:id="rId33"/>
    <p:sldId id="1684" r:id="rId34"/>
    <p:sldId id="1700" r:id="rId35"/>
    <p:sldId id="1701" r:id="rId36"/>
    <p:sldId id="16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AE9"/>
    <a:srgbClr val="CC0000"/>
    <a:srgbClr val="009EDE"/>
    <a:srgbClr val="66FF33"/>
    <a:srgbClr val="FFFF00"/>
    <a:srgbClr val="8E3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hyperlink" Target="https://www.haskell.org/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haskell.org/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Processes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Explaining Code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6C2CF-D963-4453-9255-14B38E4F9A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FAD22-A4F0-4C23-9BD5-721269A7F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Structured Paradigm</a:t>
          </a:r>
        </a:p>
      </dgm:t>
    </dgm:pt>
    <dgm:pt modelId="{2613E8AC-5129-4D61-AF1C-CC3CB64BD094}" type="parTrans" cxnId="{88A2A42B-E874-44E1-9EC6-2173ABEB378F}">
      <dgm:prSet/>
      <dgm:spPr/>
      <dgm:t>
        <a:bodyPr/>
        <a:lstStyle/>
        <a:p>
          <a:endParaRPr lang="en-US"/>
        </a:p>
      </dgm:t>
    </dgm:pt>
    <dgm:pt modelId="{490CAD53-8F3D-4567-87C1-026D2191BA57}" type="sibTrans" cxnId="{88A2A42B-E874-44E1-9EC6-2173ABEB378F}">
      <dgm:prSet/>
      <dgm:spPr/>
      <dgm:t>
        <a:bodyPr/>
        <a:lstStyle/>
        <a:p>
          <a:endParaRPr lang="en-US"/>
        </a:p>
      </dgm:t>
    </dgm:pt>
    <dgm:pt modelId="{D553425C-A6A5-41A0-84B9-86E2B0AF4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VBA, C, Pascal, Fortran, COBOL, Classic Excel</a:t>
          </a:r>
        </a:p>
      </dgm:t>
    </dgm:pt>
    <dgm:pt modelId="{B3D46873-A929-4BD7-AE13-7B4AB79838A8}" type="parTrans" cxnId="{6702BB8E-5FC0-4046-BC94-8642AF4CF5D9}">
      <dgm:prSet/>
      <dgm:spPr/>
      <dgm:t>
        <a:bodyPr/>
        <a:lstStyle/>
        <a:p>
          <a:endParaRPr lang="en-US"/>
        </a:p>
      </dgm:t>
    </dgm:pt>
    <dgm:pt modelId="{EBC767B4-BC45-4325-85F9-9E8653C5A5BD}" type="sibTrans" cxnId="{6702BB8E-5FC0-4046-BC94-8642AF4CF5D9}">
      <dgm:prSet/>
      <dgm:spPr/>
      <dgm:t>
        <a:bodyPr/>
        <a:lstStyle/>
        <a:p>
          <a:endParaRPr lang="en-US"/>
        </a:p>
      </dgm:t>
    </dgm:pt>
    <dgm:pt modelId="{9F1ECC55-488E-432A-9459-D5E6D077D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order of operation much like a task list</a:t>
          </a:r>
        </a:p>
      </dgm:t>
    </dgm:pt>
    <dgm:pt modelId="{4132F0FF-5038-4DA3-9B3D-4347DF5388CF}" type="parTrans" cxnId="{D471EC48-DEB7-4898-8206-D2A85FF36BF9}">
      <dgm:prSet/>
      <dgm:spPr/>
      <dgm:t>
        <a:bodyPr/>
        <a:lstStyle/>
        <a:p>
          <a:endParaRPr lang="en-US"/>
        </a:p>
      </dgm:t>
    </dgm:pt>
    <dgm:pt modelId="{BFD8FB6E-B1DC-4544-B38B-5B0DD9EC7E21}" type="sibTrans" cxnId="{D471EC48-DEB7-4898-8206-D2A85FF36BF9}">
      <dgm:prSet/>
      <dgm:spPr/>
      <dgm:t>
        <a:bodyPr/>
        <a:lstStyle/>
        <a:p>
          <a:endParaRPr lang="en-US"/>
        </a:p>
      </dgm:t>
    </dgm:pt>
    <dgm:pt modelId="{1D1F95BF-2D3E-429B-91D3-98270E0F28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 Oriented Paradigm</a:t>
          </a:r>
        </a:p>
      </dgm:t>
    </dgm:pt>
    <dgm:pt modelId="{26F11283-12D8-43E2-BC08-AD7A760E248D}" type="parTrans" cxnId="{A1FB18BA-413F-4EC6-AF92-F6A7BFD73B5B}">
      <dgm:prSet/>
      <dgm:spPr/>
      <dgm:t>
        <a:bodyPr/>
        <a:lstStyle/>
        <a:p>
          <a:endParaRPr lang="en-US"/>
        </a:p>
      </dgm:t>
    </dgm:pt>
    <dgm:pt modelId="{39C82F89-D376-4588-81BB-DFDB4C5F90EE}" type="sibTrans" cxnId="{A1FB18BA-413F-4EC6-AF92-F6A7BFD73B5B}">
      <dgm:prSet/>
      <dgm:spPr/>
      <dgm:t>
        <a:bodyPr/>
        <a:lstStyle/>
        <a:p>
          <a:endParaRPr lang="en-US"/>
        </a:p>
      </dgm:t>
    </dgm:pt>
    <dgm:pt modelId="{FBB7E243-4F0A-489C-AC7E-8CA422FF7B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C++, C#, VB.NET, Java, SmallTalk</a:t>
          </a:r>
        </a:p>
      </dgm:t>
    </dgm:pt>
    <dgm:pt modelId="{6678E2A4-E9DE-46D6-9B2C-A903E481F261}" type="parTrans" cxnId="{26EB71CF-9FEB-49C5-BAF6-5886D0CDFBDA}">
      <dgm:prSet/>
      <dgm:spPr/>
      <dgm:t>
        <a:bodyPr/>
        <a:lstStyle/>
        <a:p>
          <a:endParaRPr lang="en-US"/>
        </a:p>
      </dgm:t>
    </dgm:pt>
    <dgm:pt modelId="{81D7BCE6-74FE-4D1F-8B3E-FB580943AD02}" type="sibTrans" cxnId="{26EB71CF-9FEB-49C5-BAF6-5886D0CDFBDA}">
      <dgm:prSet/>
      <dgm:spPr/>
      <dgm:t>
        <a:bodyPr/>
        <a:lstStyle/>
        <a:p>
          <a:endParaRPr lang="en-US"/>
        </a:p>
      </dgm:t>
    </dgm:pt>
    <dgm:pt modelId="{51B96E8D-262C-4230-86DB-5BFDF47B90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Philosophy: By assigning responsibilities to class, much like a manager delegating to teammates</a:t>
          </a:r>
        </a:p>
      </dgm:t>
    </dgm:pt>
    <dgm:pt modelId="{2982848E-C216-47B5-8DA8-3428064F23DD}" type="parTrans" cxnId="{5952AB79-C925-4678-8D8C-85804FD19A63}">
      <dgm:prSet/>
      <dgm:spPr/>
      <dgm:t>
        <a:bodyPr/>
        <a:lstStyle/>
        <a:p>
          <a:endParaRPr lang="en-US"/>
        </a:p>
      </dgm:t>
    </dgm:pt>
    <dgm:pt modelId="{01A784EB-A498-4D3A-A0A7-F2C06A6434B9}" type="sibTrans" cxnId="{5952AB79-C925-4678-8D8C-85804FD19A63}">
      <dgm:prSet/>
      <dgm:spPr/>
      <dgm:t>
        <a:bodyPr/>
        <a:lstStyle/>
        <a:p>
          <a:endParaRPr lang="en-US"/>
        </a:p>
      </dgm:t>
    </dgm:pt>
    <dgm:pt modelId="{3E00FC69-C2EB-4B14-8EDD-3DE7D32D2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Paradigm</a:t>
          </a:r>
        </a:p>
      </dgm:t>
    </dgm:pt>
    <dgm:pt modelId="{005EC2DC-4FF5-4C65-898F-5459365A6B63}" type="parTrans" cxnId="{DBDD0372-A457-4AD1-AEDC-88480FD524F1}">
      <dgm:prSet/>
      <dgm:spPr/>
      <dgm:t>
        <a:bodyPr/>
        <a:lstStyle/>
        <a:p>
          <a:endParaRPr lang="en-US"/>
        </a:p>
      </dgm:t>
    </dgm:pt>
    <dgm:pt modelId="{871D367C-80CD-4A9C-975E-BC92E98E30EC}" type="sibTrans" cxnId="{DBDD0372-A457-4AD1-AEDC-88480FD524F1}">
      <dgm:prSet/>
      <dgm:spPr/>
      <dgm:t>
        <a:bodyPr/>
        <a:lstStyle/>
        <a:p>
          <a:endParaRPr lang="en-US"/>
        </a:p>
      </dgm:t>
    </dgm:pt>
    <dgm:pt modelId="{3E231D46-5215-452F-A632-2FF5BAA021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 Languages: </a:t>
          </a:r>
          <a:r>
            <a:rPr lang="en-US">
              <a:hlinkClick xmlns:r="http://schemas.openxmlformats.org/officeDocument/2006/relationships" r:id="rId1"/>
            </a:rPr>
            <a:t>Haskell</a:t>
          </a:r>
          <a:r>
            <a:rPr lang="en-US"/>
            <a:t>, F#, Scala</a:t>
          </a:r>
        </a:p>
      </dgm:t>
    </dgm:pt>
    <dgm:pt modelId="{F6168FAE-0DDA-4984-BEEB-1B17C1CC59FB}" type="parTrans" cxnId="{3B9A0F58-041A-459C-A53D-735A1CA7F060}">
      <dgm:prSet/>
      <dgm:spPr/>
      <dgm:t>
        <a:bodyPr/>
        <a:lstStyle/>
        <a:p>
          <a:endParaRPr lang="en-US"/>
        </a:p>
      </dgm:t>
    </dgm:pt>
    <dgm:pt modelId="{BC287EB8-8EFD-429E-A56E-F71B92D81402}" type="sibTrans" cxnId="{3B9A0F58-041A-459C-A53D-735A1CA7F060}">
      <dgm:prSet/>
      <dgm:spPr/>
      <dgm:t>
        <a:bodyPr/>
        <a:lstStyle/>
        <a:p>
          <a:endParaRPr lang="en-US"/>
        </a:p>
      </dgm:t>
    </dgm:pt>
    <dgm:pt modelId="{04C449B2-1FCC-4D45-9F9D-A0E776007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Philosophy: objects can be thought of as data types, and morphisms (arrows) as functions that transform one type of data into another.</a:t>
          </a:r>
        </a:p>
      </dgm:t>
    </dgm:pt>
    <dgm:pt modelId="{D8716E22-172A-4742-9D91-5CBA0BA3DAA0}" type="parTrans" cxnId="{B5ED04BF-96D7-4BC5-B78B-B92F2B77E9E4}">
      <dgm:prSet/>
      <dgm:spPr/>
      <dgm:t>
        <a:bodyPr/>
        <a:lstStyle/>
        <a:p>
          <a:endParaRPr lang="en-US"/>
        </a:p>
      </dgm:t>
    </dgm:pt>
    <dgm:pt modelId="{56EFE767-9FD0-45C4-81B8-BBE711356B9B}" type="sibTrans" cxnId="{B5ED04BF-96D7-4BC5-B78B-B92F2B77E9E4}">
      <dgm:prSet/>
      <dgm:spPr/>
      <dgm:t>
        <a:bodyPr/>
        <a:lstStyle/>
        <a:p>
          <a:endParaRPr lang="en-US"/>
        </a:p>
      </dgm:t>
    </dgm:pt>
    <dgm:pt modelId="{0A342CA8-41E9-45D5-9794-795A8EB2EB6E}" type="pres">
      <dgm:prSet presAssocID="{F346C2CF-D963-4453-9255-14B38E4F9A24}" presName="root" presStyleCnt="0">
        <dgm:presLayoutVars>
          <dgm:dir/>
          <dgm:resizeHandles val="exact"/>
        </dgm:presLayoutVars>
      </dgm:prSet>
      <dgm:spPr/>
    </dgm:pt>
    <dgm:pt modelId="{1FD9A333-A8FD-44BD-9645-414EBA772814}" type="pres">
      <dgm:prSet presAssocID="{4E8FAD22-A4F0-4C23-9BD5-721269A7FE99}" presName="compNode" presStyleCnt="0"/>
      <dgm:spPr/>
    </dgm:pt>
    <dgm:pt modelId="{C26A573D-C1F2-4AF4-B319-B5507F78F41C}" type="pres">
      <dgm:prSet presAssocID="{4E8FAD22-A4F0-4C23-9BD5-721269A7FE9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4911CDD-CCA0-4329-BD92-C17F5C65CD40}" type="pres">
      <dgm:prSet presAssocID="{4E8FAD22-A4F0-4C23-9BD5-721269A7FE99}" presName="iconSpace" presStyleCnt="0"/>
      <dgm:spPr/>
    </dgm:pt>
    <dgm:pt modelId="{46860B51-1C1F-4090-86CA-7A19D3E1BC65}" type="pres">
      <dgm:prSet presAssocID="{4E8FAD22-A4F0-4C23-9BD5-721269A7FE99}" presName="parTx" presStyleLbl="revTx" presStyleIdx="0" presStyleCnt="6">
        <dgm:presLayoutVars>
          <dgm:chMax val="0"/>
          <dgm:chPref val="0"/>
        </dgm:presLayoutVars>
      </dgm:prSet>
      <dgm:spPr/>
    </dgm:pt>
    <dgm:pt modelId="{F26A7C56-C738-4F18-826A-5E0EF928F337}" type="pres">
      <dgm:prSet presAssocID="{4E8FAD22-A4F0-4C23-9BD5-721269A7FE99}" presName="txSpace" presStyleCnt="0"/>
      <dgm:spPr/>
    </dgm:pt>
    <dgm:pt modelId="{8EB3858D-A190-4FB2-8B55-9291F4612A90}" type="pres">
      <dgm:prSet presAssocID="{4E8FAD22-A4F0-4C23-9BD5-721269A7FE99}" presName="desTx" presStyleLbl="revTx" presStyleIdx="1" presStyleCnt="6">
        <dgm:presLayoutVars/>
      </dgm:prSet>
      <dgm:spPr/>
    </dgm:pt>
    <dgm:pt modelId="{9206C35F-AF9D-4F08-BC9C-5CAB62D49A49}" type="pres">
      <dgm:prSet presAssocID="{490CAD53-8F3D-4567-87C1-026D2191BA57}" presName="sibTrans" presStyleCnt="0"/>
      <dgm:spPr/>
    </dgm:pt>
    <dgm:pt modelId="{A5CAC269-D912-4421-889E-AE6E2595E097}" type="pres">
      <dgm:prSet presAssocID="{1D1F95BF-2D3E-429B-91D3-98270E0F28A2}" presName="compNode" presStyleCnt="0"/>
      <dgm:spPr/>
    </dgm:pt>
    <dgm:pt modelId="{50B74F46-0329-4C54-A0A4-7F11BB7B0243}" type="pres">
      <dgm:prSet presAssocID="{1D1F95BF-2D3E-429B-91D3-98270E0F28A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B658DF-DB1E-40AF-B526-7B64D08E277C}" type="pres">
      <dgm:prSet presAssocID="{1D1F95BF-2D3E-429B-91D3-98270E0F28A2}" presName="iconSpace" presStyleCnt="0"/>
      <dgm:spPr/>
    </dgm:pt>
    <dgm:pt modelId="{0E99AE63-0615-4B04-BBED-F22EF96D87FF}" type="pres">
      <dgm:prSet presAssocID="{1D1F95BF-2D3E-429B-91D3-98270E0F28A2}" presName="parTx" presStyleLbl="revTx" presStyleIdx="2" presStyleCnt="6">
        <dgm:presLayoutVars>
          <dgm:chMax val="0"/>
          <dgm:chPref val="0"/>
        </dgm:presLayoutVars>
      </dgm:prSet>
      <dgm:spPr/>
    </dgm:pt>
    <dgm:pt modelId="{D79338CF-E6E9-42FC-B520-58E659F4D3BF}" type="pres">
      <dgm:prSet presAssocID="{1D1F95BF-2D3E-429B-91D3-98270E0F28A2}" presName="txSpace" presStyleCnt="0"/>
      <dgm:spPr/>
    </dgm:pt>
    <dgm:pt modelId="{22DCD534-A992-4553-9B5F-8DEB80387868}" type="pres">
      <dgm:prSet presAssocID="{1D1F95BF-2D3E-429B-91D3-98270E0F28A2}" presName="desTx" presStyleLbl="revTx" presStyleIdx="3" presStyleCnt="6">
        <dgm:presLayoutVars/>
      </dgm:prSet>
      <dgm:spPr/>
    </dgm:pt>
    <dgm:pt modelId="{2EAADDB0-BE9C-4891-B939-A34CFA825846}" type="pres">
      <dgm:prSet presAssocID="{39C82F89-D376-4588-81BB-DFDB4C5F90EE}" presName="sibTrans" presStyleCnt="0"/>
      <dgm:spPr/>
    </dgm:pt>
    <dgm:pt modelId="{76CFF0CD-BFC2-4840-8846-80B260C0402B}" type="pres">
      <dgm:prSet presAssocID="{3E00FC69-C2EB-4B14-8EDD-3DE7D32D2529}" presName="compNode" presStyleCnt="0"/>
      <dgm:spPr/>
    </dgm:pt>
    <dgm:pt modelId="{16E91FE7-E18B-40DE-8404-9E1BBA94886A}" type="pres">
      <dgm:prSet presAssocID="{3E00FC69-C2EB-4B14-8EDD-3DE7D32D2529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BA19AA-AF1E-4E9E-A9F1-2C085FA771F7}" type="pres">
      <dgm:prSet presAssocID="{3E00FC69-C2EB-4B14-8EDD-3DE7D32D2529}" presName="iconSpace" presStyleCnt="0"/>
      <dgm:spPr/>
    </dgm:pt>
    <dgm:pt modelId="{4CADCD35-EFBF-45FA-B183-A151A3FD71A9}" type="pres">
      <dgm:prSet presAssocID="{3E00FC69-C2EB-4B14-8EDD-3DE7D32D2529}" presName="parTx" presStyleLbl="revTx" presStyleIdx="4" presStyleCnt="6">
        <dgm:presLayoutVars>
          <dgm:chMax val="0"/>
          <dgm:chPref val="0"/>
        </dgm:presLayoutVars>
      </dgm:prSet>
      <dgm:spPr/>
    </dgm:pt>
    <dgm:pt modelId="{FB562A0B-6C17-47AD-870F-42B6638F34DB}" type="pres">
      <dgm:prSet presAssocID="{3E00FC69-C2EB-4B14-8EDD-3DE7D32D2529}" presName="txSpace" presStyleCnt="0"/>
      <dgm:spPr/>
    </dgm:pt>
    <dgm:pt modelId="{ABF10B10-24B1-4AFC-9719-E6492849AE4C}" type="pres">
      <dgm:prSet presAssocID="{3E00FC69-C2EB-4B14-8EDD-3DE7D32D2529}" presName="desTx" presStyleLbl="revTx" presStyleIdx="5" presStyleCnt="6">
        <dgm:presLayoutVars/>
      </dgm:prSet>
      <dgm:spPr/>
    </dgm:pt>
  </dgm:ptLst>
  <dgm:cxnLst>
    <dgm:cxn modelId="{88A2A42B-E874-44E1-9EC6-2173ABEB378F}" srcId="{F346C2CF-D963-4453-9255-14B38E4F9A24}" destId="{4E8FAD22-A4F0-4C23-9BD5-721269A7FE99}" srcOrd="0" destOrd="0" parTransId="{2613E8AC-5129-4D61-AF1C-CC3CB64BD094}" sibTransId="{490CAD53-8F3D-4567-87C1-026D2191BA57}"/>
    <dgm:cxn modelId="{D471EC48-DEB7-4898-8206-D2A85FF36BF9}" srcId="{4E8FAD22-A4F0-4C23-9BD5-721269A7FE99}" destId="{9F1ECC55-488E-432A-9459-D5E6D077D519}" srcOrd="1" destOrd="0" parTransId="{4132F0FF-5038-4DA3-9B3D-4347DF5388CF}" sibTransId="{BFD8FB6E-B1DC-4544-B38B-5B0DD9EC7E21}"/>
    <dgm:cxn modelId="{DBDD0372-A457-4AD1-AEDC-88480FD524F1}" srcId="{F346C2CF-D963-4453-9255-14B38E4F9A24}" destId="{3E00FC69-C2EB-4B14-8EDD-3DE7D32D2529}" srcOrd="2" destOrd="0" parTransId="{005EC2DC-4FF5-4C65-898F-5459365A6B63}" sibTransId="{871D367C-80CD-4A9C-975E-BC92E98E30EC}"/>
    <dgm:cxn modelId="{3D6EF877-DB85-41D5-86A3-2CDF4E2094C6}" type="presOf" srcId="{D553425C-A6A5-41A0-84B9-86E2B0AF4917}" destId="{8EB3858D-A190-4FB2-8B55-9291F4612A90}" srcOrd="0" destOrd="0" presId="urn:microsoft.com/office/officeart/2018/5/layout/CenteredIconLabelDescriptionList"/>
    <dgm:cxn modelId="{3B9A0F58-041A-459C-A53D-735A1CA7F060}" srcId="{3E00FC69-C2EB-4B14-8EDD-3DE7D32D2529}" destId="{3E231D46-5215-452F-A632-2FF5BAA02100}" srcOrd="0" destOrd="0" parTransId="{F6168FAE-0DDA-4984-BEEB-1B17C1CC59FB}" sibTransId="{BC287EB8-8EFD-429E-A56E-F71B92D81402}"/>
    <dgm:cxn modelId="{5952AB79-C925-4678-8D8C-85804FD19A63}" srcId="{1D1F95BF-2D3E-429B-91D3-98270E0F28A2}" destId="{51B96E8D-262C-4230-86DB-5BFDF47B903A}" srcOrd="1" destOrd="0" parTransId="{2982848E-C216-47B5-8DA8-3428064F23DD}" sibTransId="{01A784EB-A498-4D3A-A0A7-F2C06A6434B9}"/>
    <dgm:cxn modelId="{D700F781-B981-452C-82CB-F1BB66C2C1F4}" type="presOf" srcId="{F346C2CF-D963-4453-9255-14B38E4F9A24}" destId="{0A342CA8-41E9-45D5-9794-795A8EB2EB6E}" srcOrd="0" destOrd="0" presId="urn:microsoft.com/office/officeart/2018/5/layout/CenteredIconLabelDescriptionList"/>
    <dgm:cxn modelId="{6702BB8E-5FC0-4046-BC94-8642AF4CF5D9}" srcId="{4E8FAD22-A4F0-4C23-9BD5-721269A7FE99}" destId="{D553425C-A6A5-41A0-84B9-86E2B0AF4917}" srcOrd="0" destOrd="0" parTransId="{B3D46873-A929-4BD7-AE13-7B4AB79838A8}" sibTransId="{EBC767B4-BC45-4325-85F9-9E8653C5A5BD}"/>
    <dgm:cxn modelId="{EDCC8097-67A4-4492-8862-8AD1A8149CCC}" type="presOf" srcId="{04C449B2-1FCC-4D45-9F9D-A0E776007760}" destId="{ABF10B10-24B1-4AFC-9719-E6492849AE4C}" srcOrd="0" destOrd="1" presId="urn:microsoft.com/office/officeart/2018/5/layout/CenteredIconLabelDescriptionList"/>
    <dgm:cxn modelId="{3BC982A8-5DDB-48ED-8CCB-72F465924EF3}" type="presOf" srcId="{9F1ECC55-488E-432A-9459-D5E6D077D519}" destId="{8EB3858D-A190-4FB2-8B55-9291F4612A90}" srcOrd="0" destOrd="1" presId="urn:microsoft.com/office/officeart/2018/5/layout/CenteredIconLabelDescriptionList"/>
    <dgm:cxn modelId="{A1FB18BA-413F-4EC6-AF92-F6A7BFD73B5B}" srcId="{F346C2CF-D963-4453-9255-14B38E4F9A24}" destId="{1D1F95BF-2D3E-429B-91D3-98270E0F28A2}" srcOrd="1" destOrd="0" parTransId="{26F11283-12D8-43E2-BC08-AD7A760E248D}" sibTransId="{39C82F89-D376-4588-81BB-DFDB4C5F90EE}"/>
    <dgm:cxn modelId="{B5ED04BF-96D7-4BC5-B78B-B92F2B77E9E4}" srcId="{3E00FC69-C2EB-4B14-8EDD-3DE7D32D2529}" destId="{04C449B2-1FCC-4D45-9F9D-A0E776007760}" srcOrd="1" destOrd="0" parTransId="{D8716E22-172A-4742-9D91-5CBA0BA3DAA0}" sibTransId="{56EFE767-9FD0-45C4-81B8-BBE711356B9B}"/>
    <dgm:cxn modelId="{B14889C8-7920-4E7E-A5EC-838959C07628}" type="presOf" srcId="{3E00FC69-C2EB-4B14-8EDD-3DE7D32D2529}" destId="{4CADCD35-EFBF-45FA-B183-A151A3FD71A9}" srcOrd="0" destOrd="0" presId="urn:microsoft.com/office/officeart/2018/5/layout/CenteredIconLabelDescriptionList"/>
    <dgm:cxn modelId="{26EB71CF-9FEB-49C5-BAF6-5886D0CDFBDA}" srcId="{1D1F95BF-2D3E-429B-91D3-98270E0F28A2}" destId="{FBB7E243-4F0A-489C-AC7E-8CA422FF7B1E}" srcOrd="0" destOrd="0" parTransId="{6678E2A4-E9DE-46D6-9B2C-A903E481F261}" sibTransId="{81D7BCE6-74FE-4D1F-8B3E-FB580943AD02}"/>
    <dgm:cxn modelId="{5840A4D2-1241-4CF2-86AF-037220626F90}" type="presOf" srcId="{FBB7E243-4F0A-489C-AC7E-8CA422FF7B1E}" destId="{22DCD534-A992-4553-9B5F-8DEB80387868}" srcOrd="0" destOrd="0" presId="urn:microsoft.com/office/officeart/2018/5/layout/CenteredIconLabelDescriptionList"/>
    <dgm:cxn modelId="{A55053D7-83C3-4C2B-83B1-51D5145A0221}" type="presOf" srcId="{51B96E8D-262C-4230-86DB-5BFDF47B903A}" destId="{22DCD534-A992-4553-9B5F-8DEB80387868}" srcOrd="0" destOrd="1" presId="urn:microsoft.com/office/officeart/2018/5/layout/CenteredIconLabelDescriptionList"/>
    <dgm:cxn modelId="{71F86AE8-7DD8-4A7A-B637-6BD273E94A27}" type="presOf" srcId="{4E8FAD22-A4F0-4C23-9BD5-721269A7FE99}" destId="{46860B51-1C1F-4090-86CA-7A19D3E1BC65}" srcOrd="0" destOrd="0" presId="urn:microsoft.com/office/officeart/2018/5/layout/CenteredIconLabelDescriptionList"/>
    <dgm:cxn modelId="{AF920CEE-241C-4AE1-AA4E-3BBB52824906}" type="presOf" srcId="{3E231D46-5215-452F-A632-2FF5BAA02100}" destId="{ABF10B10-24B1-4AFC-9719-E6492849AE4C}" srcOrd="0" destOrd="0" presId="urn:microsoft.com/office/officeart/2018/5/layout/CenteredIconLabelDescriptionList"/>
    <dgm:cxn modelId="{80E849FA-2F47-4ED8-97E4-5D15FEA7E431}" type="presOf" srcId="{1D1F95BF-2D3E-429B-91D3-98270E0F28A2}" destId="{0E99AE63-0615-4B04-BBED-F22EF96D87FF}" srcOrd="0" destOrd="0" presId="urn:microsoft.com/office/officeart/2018/5/layout/CenteredIconLabelDescriptionList"/>
    <dgm:cxn modelId="{3CFF0B3B-0101-4620-B27A-D097B7F26525}" type="presParOf" srcId="{0A342CA8-41E9-45D5-9794-795A8EB2EB6E}" destId="{1FD9A333-A8FD-44BD-9645-414EBA772814}" srcOrd="0" destOrd="0" presId="urn:microsoft.com/office/officeart/2018/5/layout/CenteredIconLabelDescriptionList"/>
    <dgm:cxn modelId="{FF91022D-47E2-4F83-90A5-43D65D6B1E27}" type="presParOf" srcId="{1FD9A333-A8FD-44BD-9645-414EBA772814}" destId="{C26A573D-C1F2-4AF4-B319-B5507F78F41C}" srcOrd="0" destOrd="0" presId="urn:microsoft.com/office/officeart/2018/5/layout/CenteredIconLabelDescriptionList"/>
    <dgm:cxn modelId="{DEF06301-0540-4629-A913-C99CDF52A816}" type="presParOf" srcId="{1FD9A333-A8FD-44BD-9645-414EBA772814}" destId="{84911CDD-CCA0-4329-BD92-C17F5C65CD40}" srcOrd="1" destOrd="0" presId="urn:microsoft.com/office/officeart/2018/5/layout/CenteredIconLabelDescriptionList"/>
    <dgm:cxn modelId="{F128314A-5BD0-4E30-A6D7-36E905EBEA1A}" type="presParOf" srcId="{1FD9A333-A8FD-44BD-9645-414EBA772814}" destId="{46860B51-1C1F-4090-86CA-7A19D3E1BC65}" srcOrd="2" destOrd="0" presId="urn:microsoft.com/office/officeart/2018/5/layout/CenteredIconLabelDescriptionList"/>
    <dgm:cxn modelId="{9624FB6D-03CC-4A3C-821A-01DE4F0DF8CF}" type="presParOf" srcId="{1FD9A333-A8FD-44BD-9645-414EBA772814}" destId="{F26A7C56-C738-4F18-826A-5E0EF928F337}" srcOrd="3" destOrd="0" presId="urn:microsoft.com/office/officeart/2018/5/layout/CenteredIconLabelDescriptionList"/>
    <dgm:cxn modelId="{293C31F7-2B04-41FA-97E1-EC0873273FE1}" type="presParOf" srcId="{1FD9A333-A8FD-44BD-9645-414EBA772814}" destId="{8EB3858D-A190-4FB2-8B55-9291F4612A90}" srcOrd="4" destOrd="0" presId="urn:microsoft.com/office/officeart/2018/5/layout/CenteredIconLabelDescriptionList"/>
    <dgm:cxn modelId="{15B3AB00-196E-46E5-9C86-A042135C54C6}" type="presParOf" srcId="{0A342CA8-41E9-45D5-9794-795A8EB2EB6E}" destId="{9206C35F-AF9D-4F08-BC9C-5CAB62D49A49}" srcOrd="1" destOrd="0" presId="urn:microsoft.com/office/officeart/2018/5/layout/CenteredIconLabelDescriptionList"/>
    <dgm:cxn modelId="{1FBC7F42-194D-4050-975E-96E8A2394FAE}" type="presParOf" srcId="{0A342CA8-41E9-45D5-9794-795A8EB2EB6E}" destId="{A5CAC269-D912-4421-889E-AE6E2595E097}" srcOrd="2" destOrd="0" presId="urn:microsoft.com/office/officeart/2018/5/layout/CenteredIconLabelDescriptionList"/>
    <dgm:cxn modelId="{B6DA43DE-7046-4C51-A88B-16F3FBF8C4F6}" type="presParOf" srcId="{A5CAC269-D912-4421-889E-AE6E2595E097}" destId="{50B74F46-0329-4C54-A0A4-7F11BB7B0243}" srcOrd="0" destOrd="0" presId="urn:microsoft.com/office/officeart/2018/5/layout/CenteredIconLabelDescriptionList"/>
    <dgm:cxn modelId="{4247E5EE-3956-431E-B1FB-EF2F0B4966A1}" type="presParOf" srcId="{A5CAC269-D912-4421-889E-AE6E2595E097}" destId="{65B658DF-DB1E-40AF-B526-7B64D08E277C}" srcOrd="1" destOrd="0" presId="urn:microsoft.com/office/officeart/2018/5/layout/CenteredIconLabelDescriptionList"/>
    <dgm:cxn modelId="{38EEA8BE-7294-4DB4-A44A-DE0971EC021C}" type="presParOf" srcId="{A5CAC269-D912-4421-889E-AE6E2595E097}" destId="{0E99AE63-0615-4B04-BBED-F22EF96D87FF}" srcOrd="2" destOrd="0" presId="urn:microsoft.com/office/officeart/2018/5/layout/CenteredIconLabelDescriptionList"/>
    <dgm:cxn modelId="{2530DD00-A654-4328-9BE0-27821604085A}" type="presParOf" srcId="{A5CAC269-D912-4421-889E-AE6E2595E097}" destId="{D79338CF-E6E9-42FC-B520-58E659F4D3BF}" srcOrd="3" destOrd="0" presId="urn:microsoft.com/office/officeart/2018/5/layout/CenteredIconLabelDescriptionList"/>
    <dgm:cxn modelId="{074A7418-BA64-425C-9E5E-D28F0EA697BE}" type="presParOf" srcId="{A5CAC269-D912-4421-889E-AE6E2595E097}" destId="{22DCD534-A992-4553-9B5F-8DEB80387868}" srcOrd="4" destOrd="0" presId="urn:microsoft.com/office/officeart/2018/5/layout/CenteredIconLabelDescriptionList"/>
    <dgm:cxn modelId="{B8EA6B55-EC2D-4686-8DE7-C63FC8174C17}" type="presParOf" srcId="{0A342CA8-41E9-45D5-9794-795A8EB2EB6E}" destId="{2EAADDB0-BE9C-4891-B939-A34CFA825846}" srcOrd="3" destOrd="0" presId="urn:microsoft.com/office/officeart/2018/5/layout/CenteredIconLabelDescriptionList"/>
    <dgm:cxn modelId="{AFBB9231-85DF-4113-8923-DC5C6D33CD40}" type="presParOf" srcId="{0A342CA8-41E9-45D5-9794-795A8EB2EB6E}" destId="{76CFF0CD-BFC2-4840-8846-80B260C0402B}" srcOrd="4" destOrd="0" presId="urn:microsoft.com/office/officeart/2018/5/layout/CenteredIconLabelDescriptionList"/>
    <dgm:cxn modelId="{9EEDAC7F-4346-489A-8B6D-D084B4C650A3}" type="presParOf" srcId="{76CFF0CD-BFC2-4840-8846-80B260C0402B}" destId="{16E91FE7-E18B-40DE-8404-9E1BBA94886A}" srcOrd="0" destOrd="0" presId="urn:microsoft.com/office/officeart/2018/5/layout/CenteredIconLabelDescriptionList"/>
    <dgm:cxn modelId="{746542F0-A493-41B9-946D-67A28F318A7A}" type="presParOf" srcId="{76CFF0CD-BFC2-4840-8846-80B260C0402B}" destId="{C8BA19AA-AF1E-4E9E-A9F1-2C085FA771F7}" srcOrd="1" destOrd="0" presId="urn:microsoft.com/office/officeart/2018/5/layout/CenteredIconLabelDescriptionList"/>
    <dgm:cxn modelId="{9E7CA457-F01D-4F9B-8300-7AD723976B8E}" type="presParOf" srcId="{76CFF0CD-BFC2-4840-8846-80B260C0402B}" destId="{4CADCD35-EFBF-45FA-B183-A151A3FD71A9}" srcOrd="2" destOrd="0" presId="urn:microsoft.com/office/officeart/2018/5/layout/CenteredIconLabelDescriptionList"/>
    <dgm:cxn modelId="{0898D787-F066-4E9B-8BC7-3ACED444196A}" type="presParOf" srcId="{76CFF0CD-BFC2-4840-8846-80B260C0402B}" destId="{FB562A0B-6C17-47AD-870F-42B6638F34DB}" srcOrd="3" destOrd="0" presId="urn:microsoft.com/office/officeart/2018/5/layout/CenteredIconLabelDescriptionList"/>
    <dgm:cxn modelId="{2022075A-E075-437C-A8C5-A9245674C178}" type="presParOf" srcId="{76CFF0CD-BFC2-4840-8846-80B260C0402B}" destId="{ABF10B10-24B1-4AFC-9719-E6492849AE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F0087-D6E1-40AB-BA5A-BD06F8B9BC7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5F290-6B48-45EE-A7DF-752D2B8100DD}">
      <dgm:prSet/>
      <dgm:spPr/>
      <dgm:t>
        <a:bodyPr/>
        <a:lstStyle/>
        <a:p>
          <a:r>
            <a:rPr lang="en-US" dirty="0"/>
            <a:t>MAP : Uses 1 to many arrays to transform to a single result</a:t>
          </a:r>
        </a:p>
      </dgm:t>
    </dgm:pt>
    <dgm:pt modelId="{ADF4056C-08AC-43C1-942B-E230B2CAF026}" type="parTrans" cxnId="{40231F4C-FA43-4218-8054-8ADB40E60B81}">
      <dgm:prSet/>
      <dgm:spPr/>
      <dgm:t>
        <a:bodyPr/>
        <a:lstStyle/>
        <a:p>
          <a:endParaRPr lang="en-US"/>
        </a:p>
      </dgm:t>
    </dgm:pt>
    <dgm:pt modelId="{1A59A44F-BFA5-4B2E-834F-11D5D8FAE985}" type="sibTrans" cxnId="{40231F4C-FA43-4218-8054-8ADB40E60B81}">
      <dgm:prSet/>
      <dgm:spPr/>
      <dgm:t>
        <a:bodyPr/>
        <a:lstStyle/>
        <a:p>
          <a:endParaRPr lang="en-US"/>
        </a:p>
      </dgm:t>
    </dgm:pt>
    <dgm:pt modelId="{298D32D7-6C3C-4939-A8D0-7BB4ADDFE461}">
      <dgm:prSet/>
      <dgm:spPr/>
      <dgm:t>
        <a:bodyPr/>
        <a:lstStyle/>
        <a:p>
          <a:r>
            <a:rPr lang="en-US" dirty="0"/>
            <a:t>REDUCE: Compresses an array to a single value. Classic Example: SUM or PRODUCT</a:t>
          </a:r>
        </a:p>
      </dgm:t>
    </dgm:pt>
    <dgm:pt modelId="{2BC673B0-2E2A-40B6-9915-3CE0302931A3}" type="parTrans" cxnId="{3C9AC0DD-000E-4F21-8F25-A43D6B440B56}">
      <dgm:prSet/>
      <dgm:spPr/>
      <dgm:t>
        <a:bodyPr/>
        <a:lstStyle/>
        <a:p>
          <a:endParaRPr lang="en-US"/>
        </a:p>
      </dgm:t>
    </dgm:pt>
    <dgm:pt modelId="{CA4D0A5A-D176-4FEE-9479-040DBC75346B}" type="sibTrans" cxnId="{3C9AC0DD-000E-4F21-8F25-A43D6B440B56}">
      <dgm:prSet/>
      <dgm:spPr/>
      <dgm:t>
        <a:bodyPr/>
        <a:lstStyle/>
        <a:p>
          <a:endParaRPr lang="en-US"/>
        </a:p>
      </dgm:t>
    </dgm:pt>
    <dgm:pt modelId="{F9F77205-5AD0-45FB-BED8-C97B1141F21B}">
      <dgm:prSet/>
      <dgm:spPr/>
      <dgm:t>
        <a:bodyPr/>
        <a:lstStyle/>
        <a:p>
          <a:r>
            <a:rPr lang="en-US" dirty="0"/>
            <a:t>SCAN: Is a running total. Can be used to validate a REDUCE function.</a:t>
          </a:r>
        </a:p>
      </dgm:t>
    </dgm:pt>
    <dgm:pt modelId="{41671384-F5D7-4371-9DED-7BAAA5527DFE}" type="parTrans" cxnId="{9C196A41-A4B0-41D2-8D7A-7DF5B05E9017}">
      <dgm:prSet/>
      <dgm:spPr/>
      <dgm:t>
        <a:bodyPr/>
        <a:lstStyle/>
        <a:p>
          <a:endParaRPr lang="en-US"/>
        </a:p>
      </dgm:t>
    </dgm:pt>
    <dgm:pt modelId="{83BF2D3A-DCD5-46D0-BCB6-77A7A43E970C}" type="sibTrans" cxnId="{9C196A41-A4B0-41D2-8D7A-7DF5B05E9017}">
      <dgm:prSet/>
      <dgm:spPr/>
      <dgm:t>
        <a:bodyPr/>
        <a:lstStyle/>
        <a:p>
          <a:endParaRPr lang="en-US"/>
        </a:p>
      </dgm:t>
    </dgm:pt>
    <dgm:pt modelId="{A1FC2315-5273-4E8E-A967-34BBDDCE5446}">
      <dgm:prSet/>
      <dgm:spPr/>
      <dgm:t>
        <a:bodyPr/>
        <a:lstStyle/>
        <a:p>
          <a:r>
            <a:rPr lang="en-US" dirty="0"/>
            <a:t>HSTACK : Stacks column ranges</a:t>
          </a:r>
        </a:p>
      </dgm:t>
    </dgm:pt>
    <dgm:pt modelId="{87740CE3-AA2E-4605-8D55-522B58B56B57}" type="parTrans" cxnId="{2AC1040B-2185-461C-9794-4527353677E4}">
      <dgm:prSet/>
      <dgm:spPr/>
      <dgm:t>
        <a:bodyPr/>
        <a:lstStyle/>
        <a:p>
          <a:endParaRPr lang="en-US"/>
        </a:p>
      </dgm:t>
    </dgm:pt>
    <dgm:pt modelId="{15774307-D884-4CD6-8DB6-968D46E3F0B7}" type="sibTrans" cxnId="{2AC1040B-2185-461C-9794-4527353677E4}">
      <dgm:prSet/>
      <dgm:spPr/>
      <dgm:t>
        <a:bodyPr/>
        <a:lstStyle/>
        <a:p>
          <a:endParaRPr lang="en-US"/>
        </a:p>
      </dgm:t>
    </dgm:pt>
    <dgm:pt modelId="{9E5829A9-F136-4416-8EF8-F8953E6C29F1}">
      <dgm:prSet/>
      <dgm:spPr/>
      <dgm:t>
        <a:bodyPr/>
        <a:lstStyle/>
        <a:p>
          <a:r>
            <a:rPr lang="en-US" dirty="0"/>
            <a:t>VSTACK : Stacks row ranges</a:t>
          </a:r>
        </a:p>
      </dgm:t>
    </dgm:pt>
    <dgm:pt modelId="{8238B031-27CA-4BB0-B7CE-FA2BFC6FF677}" type="parTrans" cxnId="{3B24C73B-7B0A-497C-95D4-17ECBAE319EC}">
      <dgm:prSet/>
      <dgm:spPr/>
      <dgm:t>
        <a:bodyPr/>
        <a:lstStyle/>
        <a:p>
          <a:endParaRPr lang="en-US"/>
        </a:p>
      </dgm:t>
    </dgm:pt>
    <dgm:pt modelId="{FFE60CCD-89B6-4C65-852B-A2BDD3B47F73}" type="sibTrans" cxnId="{3B24C73B-7B0A-497C-95D4-17ECBAE319EC}">
      <dgm:prSet/>
      <dgm:spPr/>
      <dgm:t>
        <a:bodyPr/>
        <a:lstStyle/>
        <a:p>
          <a:endParaRPr lang="en-US"/>
        </a:p>
      </dgm:t>
    </dgm:pt>
    <dgm:pt modelId="{276DD40B-6A27-4F42-9D1F-F5CF04747485}">
      <dgm:prSet/>
      <dgm:spPr/>
      <dgm:t>
        <a:bodyPr/>
        <a:lstStyle/>
        <a:p>
          <a:r>
            <a:rPr lang="en-US" dirty="0"/>
            <a:t>DROP : Drops the first item from a range</a:t>
          </a:r>
        </a:p>
      </dgm:t>
    </dgm:pt>
    <dgm:pt modelId="{3ADACAA6-5AB2-4BCD-A29E-12DB158406C0}" type="parTrans" cxnId="{88134E01-0715-464A-9307-24A5A3943FE3}">
      <dgm:prSet/>
      <dgm:spPr/>
      <dgm:t>
        <a:bodyPr/>
        <a:lstStyle/>
        <a:p>
          <a:endParaRPr lang="en-US"/>
        </a:p>
      </dgm:t>
    </dgm:pt>
    <dgm:pt modelId="{FCDFAD01-613B-46EF-8F43-ED08FF0F4F06}" type="sibTrans" cxnId="{88134E01-0715-464A-9307-24A5A3943FE3}">
      <dgm:prSet/>
      <dgm:spPr/>
      <dgm:t>
        <a:bodyPr/>
        <a:lstStyle/>
        <a:p>
          <a:endParaRPr lang="en-US"/>
        </a:p>
      </dgm:t>
    </dgm:pt>
    <dgm:pt modelId="{D1AE4F5B-35CE-4B14-A701-95FF036DF255}">
      <dgm:prSet/>
      <dgm:spPr/>
      <dgm:t>
        <a:bodyPr/>
        <a:lstStyle/>
        <a:p>
          <a:r>
            <a:rPr lang="en-US" dirty="0"/>
            <a:t>TAKE: Takes the first item from a range</a:t>
          </a:r>
        </a:p>
      </dgm:t>
    </dgm:pt>
    <dgm:pt modelId="{8D865819-E681-4FAC-857D-4B5488D74E58}" type="parTrans" cxnId="{71B43F43-2B1C-468C-AA9D-D09AB1C645CB}">
      <dgm:prSet/>
      <dgm:spPr/>
      <dgm:t>
        <a:bodyPr/>
        <a:lstStyle/>
        <a:p>
          <a:endParaRPr lang="en-US"/>
        </a:p>
      </dgm:t>
    </dgm:pt>
    <dgm:pt modelId="{19CEC4E3-847E-4AA1-B4AE-74DFC0446CBD}" type="sibTrans" cxnId="{71B43F43-2B1C-468C-AA9D-D09AB1C645CB}">
      <dgm:prSet/>
      <dgm:spPr/>
      <dgm:t>
        <a:bodyPr/>
        <a:lstStyle/>
        <a:p>
          <a:endParaRPr lang="en-US"/>
        </a:p>
      </dgm:t>
    </dgm:pt>
    <dgm:pt modelId="{1DD92156-A204-460C-AE71-B4DE4DAE790E}">
      <dgm:prSet/>
      <dgm:spPr/>
      <dgm:t>
        <a:bodyPr/>
        <a:lstStyle/>
        <a:p>
          <a:r>
            <a:rPr lang="en-US" dirty="0"/>
            <a:t>ISOMITTED: True if parameter omitted from lambda function.</a:t>
          </a:r>
        </a:p>
      </dgm:t>
    </dgm:pt>
    <dgm:pt modelId="{4A6B1850-E71A-4104-BFFC-F1034CC62A9A}" type="parTrans" cxnId="{01777228-C46F-42FA-8400-75CE77E8EE85}">
      <dgm:prSet/>
      <dgm:spPr/>
      <dgm:t>
        <a:bodyPr/>
        <a:lstStyle/>
        <a:p>
          <a:endParaRPr lang="en-US"/>
        </a:p>
      </dgm:t>
    </dgm:pt>
    <dgm:pt modelId="{97EB2E81-C986-48FA-B94A-CF730DEF8E29}" type="sibTrans" cxnId="{01777228-C46F-42FA-8400-75CE77E8EE85}">
      <dgm:prSet/>
      <dgm:spPr/>
      <dgm:t>
        <a:bodyPr/>
        <a:lstStyle/>
        <a:p>
          <a:endParaRPr lang="en-US"/>
        </a:p>
      </dgm:t>
    </dgm:pt>
    <dgm:pt modelId="{C57BF5AC-43EA-42C0-9A11-A86C9C0618B3}" type="pres">
      <dgm:prSet presAssocID="{CCCF0087-D6E1-40AB-BA5A-BD06F8B9BC73}" presName="vert0" presStyleCnt="0">
        <dgm:presLayoutVars>
          <dgm:dir/>
          <dgm:animOne val="branch"/>
          <dgm:animLvl val="lvl"/>
        </dgm:presLayoutVars>
      </dgm:prSet>
      <dgm:spPr/>
    </dgm:pt>
    <dgm:pt modelId="{87DE0588-F729-401F-AC4E-A34A9A411FB7}" type="pres">
      <dgm:prSet presAssocID="{CCE5F290-6B48-45EE-A7DF-752D2B8100DD}" presName="thickLine" presStyleLbl="alignNode1" presStyleIdx="0" presStyleCnt="8"/>
      <dgm:spPr/>
    </dgm:pt>
    <dgm:pt modelId="{A680E0B3-9060-43D2-A65E-F8FE7E0B1AB4}" type="pres">
      <dgm:prSet presAssocID="{CCE5F290-6B48-45EE-A7DF-752D2B8100DD}" presName="horz1" presStyleCnt="0"/>
      <dgm:spPr/>
    </dgm:pt>
    <dgm:pt modelId="{BEF2749D-EBF8-492D-91A2-A38E72B3C3E0}" type="pres">
      <dgm:prSet presAssocID="{CCE5F290-6B48-45EE-A7DF-752D2B8100DD}" presName="tx1" presStyleLbl="revTx" presStyleIdx="0" presStyleCnt="8"/>
      <dgm:spPr/>
    </dgm:pt>
    <dgm:pt modelId="{B49576A7-9E71-4014-8EBC-5DD544DAC1E1}" type="pres">
      <dgm:prSet presAssocID="{CCE5F290-6B48-45EE-A7DF-752D2B8100DD}" presName="vert1" presStyleCnt="0"/>
      <dgm:spPr/>
    </dgm:pt>
    <dgm:pt modelId="{E2F236C9-EA6C-4D68-8F20-53FFF7E97484}" type="pres">
      <dgm:prSet presAssocID="{298D32D7-6C3C-4939-A8D0-7BB4ADDFE461}" presName="thickLine" presStyleLbl="alignNode1" presStyleIdx="1" presStyleCnt="8"/>
      <dgm:spPr/>
    </dgm:pt>
    <dgm:pt modelId="{EEE1DC1F-A8A1-4D7D-A76A-20886511CD2D}" type="pres">
      <dgm:prSet presAssocID="{298D32D7-6C3C-4939-A8D0-7BB4ADDFE461}" presName="horz1" presStyleCnt="0"/>
      <dgm:spPr/>
    </dgm:pt>
    <dgm:pt modelId="{549E0925-2D04-4D32-AFB8-14CCB5158DEC}" type="pres">
      <dgm:prSet presAssocID="{298D32D7-6C3C-4939-A8D0-7BB4ADDFE461}" presName="tx1" presStyleLbl="revTx" presStyleIdx="1" presStyleCnt="8"/>
      <dgm:spPr/>
    </dgm:pt>
    <dgm:pt modelId="{7C80F7C1-2EC0-4DA8-B150-3F61B4D2E490}" type="pres">
      <dgm:prSet presAssocID="{298D32D7-6C3C-4939-A8D0-7BB4ADDFE461}" presName="vert1" presStyleCnt="0"/>
      <dgm:spPr/>
    </dgm:pt>
    <dgm:pt modelId="{FD82EF38-E887-471B-954C-9E903A505037}" type="pres">
      <dgm:prSet presAssocID="{F9F77205-5AD0-45FB-BED8-C97B1141F21B}" presName="thickLine" presStyleLbl="alignNode1" presStyleIdx="2" presStyleCnt="8"/>
      <dgm:spPr/>
    </dgm:pt>
    <dgm:pt modelId="{4282D53F-6BD5-4823-8019-4DE7716BF54C}" type="pres">
      <dgm:prSet presAssocID="{F9F77205-5AD0-45FB-BED8-C97B1141F21B}" presName="horz1" presStyleCnt="0"/>
      <dgm:spPr/>
    </dgm:pt>
    <dgm:pt modelId="{5FB181F6-EC91-48D2-B201-E1EAF0190366}" type="pres">
      <dgm:prSet presAssocID="{F9F77205-5AD0-45FB-BED8-C97B1141F21B}" presName="tx1" presStyleLbl="revTx" presStyleIdx="2" presStyleCnt="8"/>
      <dgm:spPr/>
    </dgm:pt>
    <dgm:pt modelId="{3B234BFD-9FDD-4532-BDA2-7BEC8550FD1B}" type="pres">
      <dgm:prSet presAssocID="{F9F77205-5AD0-45FB-BED8-C97B1141F21B}" presName="vert1" presStyleCnt="0"/>
      <dgm:spPr/>
    </dgm:pt>
    <dgm:pt modelId="{E4E12467-748F-498E-90B3-324E580F1B01}" type="pres">
      <dgm:prSet presAssocID="{A1FC2315-5273-4E8E-A967-34BBDDCE5446}" presName="thickLine" presStyleLbl="alignNode1" presStyleIdx="3" presStyleCnt="8"/>
      <dgm:spPr/>
    </dgm:pt>
    <dgm:pt modelId="{38E36074-8853-41A6-B40C-ED3204AAB72E}" type="pres">
      <dgm:prSet presAssocID="{A1FC2315-5273-4E8E-A967-34BBDDCE5446}" presName="horz1" presStyleCnt="0"/>
      <dgm:spPr/>
    </dgm:pt>
    <dgm:pt modelId="{C9365FE4-D653-4045-BEA5-1C40C6455F51}" type="pres">
      <dgm:prSet presAssocID="{A1FC2315-5273-4E8E-A967-34BBDDCE5446}" presName="tx1" presStyleLbl="revTx" presStyleIdx="3" presStyleCnt="8"/>
      <dgm:spPr/>
    </dgm:pt>
    <dgm:pt modelId="{6ABAABC2-A318-4CE0-9788-655663551E03}" type="pres">
      <dgm:prSet presAssocID="{A1FC2315-5273-4E8E-A967-34BBDDCE5446}" presName="vert1" presStyleCnt="0"/>
      <dgm:spPr/>
    </dgm:pt>
    <dgm:pt modelId="{EBD47B11-54B9-42C7-B937-7EF42AD18837}" type="pres">
      <dgm:prSet presAssocID="{9E5829A9-F136-4416-8EF8-F8953E6C29F1}" presName="thickLine" presStyleLbl="alignNode1" presStyleIdx="4" presStyleCnt="8"/>
      <dgm:spPr/>
    </dgm:pt>
    <dgm:pt modelId="{AAE16CBA-7DFA-4C93-B184-1C283A8D9485}" type="pres">
      <dgm:prSet presAssocID="{9E5829A9-F136-4416-8EF8-F8953E6C29F1}" presName="horz1" presStyleCnt="0"/>
      <dgm:spPr/>
    </dgm:pt>
    <dgm:pt modelId="{2A6653A2-3333-4B5D-8D11-46821199CA80}" type="pres">
      <dgm:prSet presAssocID="{9E5829A9-F136-4416-8EF8-F8953E6C29F1}" presName="tx1" presStyleLbl="revTx" presStyleIdx="4" presStyleCnt="8"/>
      <dgm:spPr/>
    </dgm:pt>
    <dgm:pt modelId="{5FD8E0FB-0D4B-4E84-9AB9-B1094B379168}" type="pres">
      <dgm:prSet presAssocID="{9E5829A9-F136-4416-8EF8-F8953E6C29F1}" presName="vert1" presStyleCnt="0"/>
      <dgm:spPr/>
    </dgm:pt>
    <dgm:pt modelId="{6646F1A7-B875-48C8-9EF4-6D5B7C3F773E}" type="pres">
      <dgm:prSet presAssocID="{276DD40B-6A27-4F42-9D1F-F5CF04747485}" presName="thickLine" presStyleLbl="alignNode1" presStyleIdx="5" presStyleCnt="8"/>
      <dgm:spPr/>
    </dgm:pt>
    <dgm:pt modelId="{E7B3700E-F513-4832-849D-D8AA5FBFC7D9}" type="pres">
      <dgm:prSet presAssocID="{276DD40B-6A27-4F42-9D1F-F5CF04747485}" presName="horz1" presStyleCnt="0"/>
      <dgm:spPr/>
    </dgm:pt>
    <dgm:pt modelId="{4EDDFC2C-E3EA-426B-B740-E32F33E3324E}" type="pres">
      <dgm:prSet presAssocID="{276DD40B-6A27-4F42-9D1F-F5CF04747485}" presName="tx1" presStyleLbl="revTx" presStyleIdx="5" presStyleCnt="8"/>
      <dgm:spPr/>
    </dgm:pt>
    <dgm:pt modelId="{67AFD49B-DC9B-4E60-9C50-AAC2180BCE9E}" type="pres">
      <dgm:prSet presAssocID="{276DD40B-6A27-4F42-9D1F-F5CF04747485}" presName="vert1" presStyleCnt="0"/>
      <dgm:spPr/>
    </dgm:pt>
    <dgm:pt modelId="{ED453924-38FA-4F44-8FF2-3A7FFC4E1B4A}" type="pres">
      <dgm:prSet presAssocID="{D1AE4F5B-35CE-4B14-A701-95FF036DF255}" presName="thickLine" presStyleLbl="alignNode1" presStyleIdx="6" presStyleCnt="8"/>
      <dgm:spPr/>
    </dgm:pt>
    <dgm:pt modelId="{14422A2E-B864-47EA-851D-35F11B0DA256}" type="pres">
      <dgm:prSet presAssocID="{D1AE4F5B-35CE-4B14-A701-95FF036DF255}" presName="horz1" presStyleCnt="0"/>
      <dgm:spPr/>
    </dgm:pt>
    <dgm:pt modelId="{5DFADE01-3590-4A4C-A04C-2FE1BE1BCAC0}" type="pres">
      <dgm:prSet presAssocID="{D1AE4F5B-35CE-4B14-A701-95FF036DF255}" presName="tx1" presStyleLbl="revTx" presStyleIdx="6" presStyleCnt="8"/>
      <dgm:spPr/>
    </dgm:pt>
    <dgm:pt modelId="{B42F2467-70E1-4E54-B307-67FF362D8DA1}" type="pres">
      <dgm:prSet presAssocID="{D1AE4F5B-35CE-4B14-A701-95FF036DF255}" presName="vert1" presStyleCnt="0"/>
      <dgm:spPr/>
    </dgm:pt>
    <dgm:pt modelId="{827F5395-BDB5-41C8-85A7-BF25E59D0005}" type="pres">
      <dgm:prSet presAssocID="{1DD92156-A204-460C-AE71-B4DE4DAE790E}" presName="thickLine" presStyleLbl="alignNode1" presStyleIdx="7" presStyleCnt="8"/>
      <dgm:spPr/>
    </dgm:pt>
    <dgm:pt modelId="{5089F68D-7E22-4D3F-ADE3-2025FF955E93}" type="pres">
      <dgm:prSet presAssocID="{1DD92156-A204-460C-AE71-B4DE4DAE790E}" presName="horz1" presStyleCnt="0"/>
      <dgm:spPr/>
    </dgm:pt>
    <dgm:pt modelId="{4063EB53-1446-44A6-BA68-2395BC991806}" type="pres">
      <dgm:prSet presAssocID="{1DD92156-A204-460C-AE71-B4DE4DAE790E}" presName="tx1" presStyleLbl="revTx" presStyleIdx="7" presStyleCnt="8"/>
      <dgm:spPr/>
    </dgm:pt>
    <dgm:pt modelId="{D7852E99-3F59-4681-B55A-436E017FA029}" type="pres">
      <dgm:prSet presAssocID="{1DD92156-A204-460C-AE71-B4DE4DAE790E}" presName="vert1" presStyleCnt="0"/>
      <dgm:spPr/>
    </dgm:pt>
  </dgm:ptLst>
  <dgm:cxnLst>
    <dgm:cxn modelId="{88134E01-0715-464A-9307-24A5A3943FE3}" srcId="{CCCF0087-D6E1-40AB-BA5A-BD06F8B9BC73}" destId="{276DD40B-6A27-4F42-9D1F-F5CF04747485}" srcOrd="5" destOrd="0" parTransId="{3ADACAA6-5AB2-4BCD-A29E-12DB158406C0}" sibTransId="{FCDFAD01-613B-46EF-8F43-ED08FF0F4F06}"/>
    <dgm:cxn modelId="{2AC1040B-2185-461C-9794-4527353677E4}" srcId="{CCCF0087-D6E1-40AB-BA5A-BD06F8B9BC73}" destId="{A1FC2315-5273-4E8E-A967-34BBDDCE5446}" srcOrd="3" destOrd="0" parTransId="{87740CE3-AA2E-4605-8D55-522B58B56B57}" sibTransId="{15774307-D884-4CD6-8DB6-968D46E3F0B7}"/>
    <dgm:cxn modelId="{01777228-C46F-42FA-8400-75CE77E8EE85}" srcId="{CCCF0087-D6E1-40AB-BA5A-BD06F8B9BC73}" destId="{1DD92156-A204-460C-AE71-B4DE4DAE790E}" srcOrd="7" destOrd="0" parTransId="{4A6B1850-E71A-4104-BFFC-F1034CC62A9A}" sibTransId="{97EB2E81-C986-48FA-B94A-CF730DEF8E29}"/>
    <dgm:cxn modelId="{D4452029-2010-40D8-AE23-A8676F71842F}" type="presOf" srcId="{1DD92156-A204-460C-AE71-B4DE4DAE790E}" destId="{4063EB53-1446-44A6-BA68-2395BC991806}" srcOrd="0" destOrd="0" presId="urn:microsoft.com/office/officeart/2008/layout/LinedList"/>
    <dgm:cxn modelId="{3B24C73B-7B0A-497C-95D4-17ECBAE319EC}" srcId="{CCCF0087-D6E1-40AB-BA5A-BD06F8B9BC73}" destId="{9E5829A9-F136-4416-8EF8-F8953E6C29F1}" srcOrd="4" destOrd="0" parTransId="{8238B031-27CA-4BB0-B7CE-FA2BFC6FF677}" sibTransId="{FFE60CCD-89B6-4C65-852B-A2BDD3B47F73}"/>
    <dgm:cxn modelId="{3388215F-4E15-4698-A561-D2A37FF86724}" type="presOf" srcId="{CCE5F290-6B48-45EE-A7DF-752D2B8100DD}" destId="{BEF2749D-EBF8-492D-91A2-A38E72B3C3E0}" srcOrd="0" destOrd="0" presId="urn:microsoft.com/office/officeart/2008/layout/LinedList"/>
    <dgm:cxn modelId="{9C196A41-A4B0-41D2-8D7A-7DF5B05E9017}" srcId="{CCCF0087-D6E1-40AB-BA5A-BD06F8B9BC73}" destId="{F9F77205-5AD0-45FB-BED8-C97B1141F21B}" srcOrd="2" destOrd="0" parTransId="{41671384-F5D7-4371-9DED-7BAAA5527DFE}" sibTransId="{83BF2D3A-DCD5-46D0-BCB6-77A7A43E970C}"/>
    <dgm:cxn modelId="{71B43F43-2B1C-468C-AA9D-D09AB1C645CB}" srcId="{CCCF0087-D6E1-40AB-BA5A-BD06F8B9BC73}" destId="{D1AE4F5B-35CE-4B14-A701-95FF036DF255}" srcOrd="6" destOrd="0" parTransId="{8D865819-E681-4FAC-857D-4B5488D74E58}" sibTransId="{19CEC4E3-847E-4AA1-B4AE-74DFC0446CBD}"/>
    <dgm:cxn modelId="{40231F4C-FA43-4218-8054-8ADB40E60B81}" srcId="{CCCF0087-D6E1-40AB-BA5A-BD06F8B9BC73}" destId="{CCE5F290-6B48-45EE-A7DF-752D2B8100DD}" srcOrd="0" destOrd="0" parTransId="{ADF4056C-08AC-43C1-942B-E230B2CAF026}" sibTransId="{1A59A44F-BFA5-4B2E-834F-11D5D8FAE985}"/>
    <dgm:cxn modelId="{95599D6C-F664-463F-ADE9-0ACDE8905654}" type="presOf" srcId="{F9F77205-5AD0-45FB-BED8-C97B1141F21B}" destId="{5FB181F6-EC91-48D2-B201-E1EAF0190366}" srcOrd="0" destOrd="0" presId="urn:microsoft.com/office/officeart/2008/layout/LinedList"/>
    <dgm:cxn modelId="{88F84955-E525-4A4D-A2C9-4CFF8011F42A}" type="presOf" srcId="{276DD40B-6A27-4F42-9D1F-F5CF04747485}" destId="{4EDDFC2C-E3EA-426B-B740-E32F33E3324E}" srcOrd="0" destOrd="0" presId="urn:microsoft.com/office/officeart/2008/layout/LinedList"/>
    <dgm:cxn modelId="{7957AD78-C35F-4D08-8CB5-B1DAD20D90AC}" type="presOf" srcId="{CCCF0087-D6E1-40AB-BA5A-BD06F8B9BC73}" destId="{C57BF5AC-43EA-42C0-9A11-A86C9C0618B3}" srcOrd="0" destOrd="0" presId="urn:microsoft.com/office/officeart/2008/layout/LinedList"/>
    <dgm:cxn modelId="{DD40F898-E43C-49F3-9369-CEB4570A2ADB}" type="presOf" srcId="{A1FC2315-5273-4E8E-A967-34BBDDCE5446}" destId="{C9365FE4-D653-4045-BEA5-1C40C6455F51}" srcOrd="0" destOrd="0" presId="urn:microsoft.com/office/officeart/2008/layout/LinedList"/>
    <dgm:cxn modelId="{D59F98AF-DC9B-4EFA-B61E-7BA0E12CAE54}" type="presOf" srcId="{9E5829A9-F136-4416-8EF8-F8953E6C29F1}" destId="{2A6653A2-3333-4B5D-8D11-46821199CA80}" srcOrd="0" destOrd="0" presId="urn:microsoft.com/office/officeart/2008/layout/LinedList"/>
    <dgm:cxn modelId="{388D2BC9-F30A-46E6-962D-50BA239FB7A4}" type="presOf" srcId="{D1AE4F5B-35CE-4B14-A701-95FF036DF255}" destId="{5DFADE01-3590-4A4C-A04C-2FE1BE1BCAC0}" srcOrd="0" destOrd="0" presId="urn:microsoft.com/office/officeart/2008/layout/LinedList"/>
    <dgm:cxn modelId="{3C9AC0DD-000E-4F21-8F25-A43D6B440B56}" srcId="{CCCF0087-D6E1-40AB-BA5A-BD06F8B9BC73}" destId="{298D32D7-6C3C-4939-A8D0-7BB4ADDFE461}" srcOrd="1" destOrd="0" parTransId="{2BC673B0-2E2A-40B6-9915-3CE0302931A3}" sibTransId="{CA4D0A5A-D176-4FEE-9479-040DBC75346B}"/>
    <dgm:cxn modelId="{CD28F1EA-44A6-443E-9F35-448D5CDD9D5E}" type="presOf" srcId="{298D32D7-6C3C-4939-A8D0-7BB4ADDFE461}" destId="{549E0925-2D04-4D32-AFB8-14CCB5158DEC}" srcOrd="0" destOrd="0" presId="urn:microsoft.com/office/officeart/2008/layout/LinedList"/>
    <dgm:cxn modelId="{43A4A7EF-B27E-4CC5-B683-7F615D4D2484}" type="presParOf" srcId="{C57BF5AC-43EA-42C0-9A11-A86C9C0618B3}" destId="{87DE0588-F729-401F-AC4E-A34A9A411FB7}" srcOrd="0" destOrd="0" presId="urn:microsoft.com/office/officeart/2008/layout/LinedList"/>
    <dgm:cxn modelId="{F1770BE1-C236-487B-A76F-BC8AA477964F}" type="presParOf" srcId="{C57BF5AC-43EA-42C0-9A11-A86C9C0618B3}" destId="{A680E0B3-9060-43D2-A65E-F8FE7E0B1AB4}" srcOrd="1" destOrd="0" presId="urn:microsoft.com/office/officeart/2008/layout/LinedList"/>
    <dgm:cxn modelId="{3DC348A2-0656-4E32-8EDF-E8F64187F4FF}" type="presParOf" srcId="{A680E0B3-9060-43D2-A65E-F8FE7E0B1AB4}" destId="{BEF2749D-EBF8-492D-91A2-A38E72B3C3E0}" srcOrd="0" destOrd="0" presId="urn:microsoft.com/office/officeart/2008/layout/LinedList"/>
    <dgm:cxn modelId="{9D1DE8F5-BD18-4C8A-8688-4779991A31FF}" type="presParOf" srcId="{A680E0B3-9060-43D2-A65E-F8FE7E0B1AB4}" destId="{B49576A7-9E71-4014-8EBC-5DD544DAC1E1}" srcOrd="1" destOrd="0" presId="urn:microsoft.com/office/officeart/2008/layout/LinedList"/>
    <dgm:cxn modelId="{43488F07-87BE-444E-9A3E-2ED905E893D8}" type="presParOf" srcId="{C57BF5AC-43EA-42C0-9A11-A86C9C0618B3}" destId="{E2F236C9-EA6C-4D68-8F20-53FFF7E97484}" srcOrd="2" destOrd="0" presId="urn:microsoft.com/office/officeart/2008/layout/LinedList"/>
    <dgm:cxn modelId="{7D4B84A7-DD32-45ED-B007-2F9E42185D13}" type="presParOf" srcId="{C57BF5AC-43EA-42C0-9A11-A86C9C0618B3}" destId="{EEE1DC1F-A8A1-4D7D-A76A-20886511CD2D}" srcOrd="3" destOrd="0" presId="urn:microsoft.com/office/officeart/2008/layout/LinedList"/>
    <dgm:cxn modelId="{D2486FE4-8E84-4F71-9A75-19E234927158}" type="presParOf" srcId="{EEE1DC1F-A8A1-4D7D-A76A-20886511CD2D}" destId="{549E0925-2D04-4D32-AFB8-14CCB5158DEC}" srcOrd="0" destOrd="0" presId="urn:microsoft.com/office/officeart/2008/layout/LinedList"/>
    <dgm:cxn modelId="{6084984D-513C-4B29-961B-38D5C6126ACD}" type="presParOf" srcId="{EEE1DC1F-A8A1-4D7D-A76A-20886511CD2D}" destId="{7C80F7C1-2EC0-4DA8-B150-3F61B4D2E490}" srcOrd="1" destOrd="0" presId="urn:microsoft.com/office/officeart/2008/layout/LinedList"/>
    <dgm:cxn modelId="{FF482569-C77F-43E1-90ED-4E23D6A211AF}" type="presParOf" srcId="{C57BF5AC-43EA-42C0-9A11-A86C9C0618B3}" destId="{FD82EF38-E887-471B-954C-9E903A505037}" srcOrd="4" destOrd="0" presId="urn:microsoft.com/office/officeart/2008/layout/LinedList"/>
    <dgm:cxn modelId="{F6ABC9E0-8809-4367-BACC-A386FBE55EC1}" type="presParOf" srcId="{C57BF5AC-43EA-42C0-9A11-A86C9C0618B3}" destId="{4282D53F-6BD5-4823-8019-4DE7716BF54C}" srcOrd="5" destOrd="0" presId="urn:microsoft.com/office/officeart/2008/layout/LinedList"/>
    <dgm:cxn modelId="{ADCD4C03-255C-49F6-8C83-D643647A4A52}" type="presParOf" srcId="{4282D53F-6BD5-4823-8019-4DE7716BF54C}" destId="{5FB181F6-EC91-48D2-B201-E1EAF0190366}" srcOrd="0" destOrd="0" presId="urn:microsoft.com/office/officeart/2008/layout/LinedList"/>
    <dgm:cxn modelId="{58E20681-AEE7-46C3-A00C-2F6617CD878D}" type="presParOf" srcId="{4282D53F-6BD5-4823-8019-4DE7716BF54C}" destId="{3B234BFD-9FDD-4532-BDA2-7BEC8550FD1B}" srcOrd="1" destOrd="0" presId="urn:microsoft.com/office/officeart/2008/layout/LinedList"/>
    <dgm:cxn modelId="{3EBC5CC6-D96B-45A4-9026-476D1C495571}" type="presParOf" srcId="{C57BF5AC-43EA-42C0-9A11-A86C9C0618B3}" destId="{E4E12467-748F-498E-90B3-324E580F1B01}" srcOrd="6" destOrd="0" presId="urn:microsoft.com/office/officeart/2008/layout/LinedList"/>
    <dgm:cxn modelId="{A91F97AD-DF95-4928-96CF-B79D8BDACEE2}" type="presParOf" srcId="{C57BF5AC-43EA-42C0-9A11-A86C9C0618B3}" destId="{38E36074-8853-41A6-B40C-ED3204AAB72E}" srcOrd="7" destOrd="0" presId="urn:microsoft.com/office/officeart/2008/layout/LinedList"/>
    <dgm:cxn modelId="{8C1054F6-B42C-4BC8-B30A-667F85589895}" type="presParOf" srcId="{38E36074-8853-41A6-B40C-ED3204AAB72E}" destId="{C9365FE4-D653-4045-BEA5-1C40C6455F51}" srcOrd="0" destOrd="0" presId="urn:microsoft.com/office/officeart/2008/layout/LinedList"/>
    <dgm:cxn modelId="{3A4FB369-E947-43BC-84C1-7421900C85BC}" type="presParOf" srcId="{38E36074-8853-41A6-B40C-ED3204AAB72E}" destId="{6ABAABC2-A318-4CE0-9788-655663551E03}" srcOrd="1" destOrd="0" presId="urn:microsoft.com/office/officeart/2008/layout/LinedList"/>
    <dgm:cxn modelId="{70406A2A-95A5-4FC4-9ADB-CD914356F7B3}" type="presParOf" srcId="{C57BF5AC-43EA-42C0-9A11-A86C9C0618B3}" destId="{EBD47B11-54B9-42C7-B937-7EF42AD18837}" srcOrd="8" destOrd="0" presId="urn:microsoft.com/office/officeart/2008/layout/LinedList"/>
    <dgm:cxn modelId="{5A23CF6C-8DA3-4375-994A-5EE986926564}" type="presParOf" srcId="{C57BF5AC-43EA-42C0-9A11-A86C9C0618B3}" destId="{AAE16CBA-7DFA-4C93-B184-1C283A8D9485}" srcOrd="9" destOrd="0" presId="urn:microsoft.com/office/officeart/2008/layout/LinedList"/>
    <dgm:cxn modelId="{EF1B2775-1114-4F0E-A58D-40C81328A72A}" type="presParOf" srcId="{AAE16CBA-7DFA-4C93-B184-1C283A8D9485}" destId="{2A6653A2-3333-4B5D-8D11-46821199CA80}" srcOrd="0" destOrd="0" presId="urn:microsoft.com/office/officeart/2008/layout/LinedList"/>
    <dgm:cxn modelId="{CA52AA61-FDFC-46BD-81EC-9C5F31C711D8}" type="presParOf" srcId="{AAE16CBA-7DFA-4C93-B184-1C283A8D9485}" destId="{5FD8E0FB-0D4B-4E84-9AB9-B1094B379168}" srcOrd="1" destOrd="0" presId="urn:microsoft.com/office/officeart/2008/layout/LinedList"/>
    <dgm:cxn modelId="{3FC0BC3A-C8B4-45A7-9A4E-9364DB4997DF}" type="presParOf" srcId="{C57BF5AC-43EA-42C0-9A11-A86C9C0618B3}" destId="{6646F1A7-B875-48C8-9EF4-6D5B7C3F773E}" srcOrd="10" destOrd="0" presId="urn:microsoft.com/office/officeart/2008/layout/LinedList"/>
    <dgm:cxn modelId="{C23DB395-93C9-459E-8A22-F803E0B0441F}" type="presParOf" srcId="{C57BF5AC-43EA-42C0-9A11-A86C9C0618B3}" destId="{E7B3700E-F513-4832-849D-D8AA5FBFC7D9}" srcOrd="11" destOrd="0" presId="urn:microsoft.com/office/officeart/2008/layout/LinedList"/>
    <dgm:cxn modelId="{F018234C-BD9B-4CAB-9F1C-FB0A9A5D117B}" type="presParOf" srcId="{E7B3700E-F513-4832-849D-D8AA5FBFC7D9}" destId="{4EDDFC2C-E3EA-426B-B740-E32F33E3324E}" srcOrd="0" destOrd="0" presId="urn:microsoft.com/office/officeart/2008/layout/LinedList"/>
    <dgm:cxn modelId="{8FD398AA-B5AF-49FB-BF8A-202395A666EC}" type="presParOf" srcId="{E7B3700E-F513-4832-849D-D8AA5FBFC7D9}" destId="{67AFD49B-DC9B-4E60-9C50-AAC2180BCE9E}" srcOrd="1" destOrd="0" presId="urn:microsoft.com/office/officeart/2008/layout/LinedList"/>
    <dgm:cxn modelId="{448F3510-105C-4721-8DAD-0658C4CC7754}" type="presParOf" srcId="{C57BF5AC-43EA-42C0-9A11-A86C9C0618B3}" destId="{ED453924-38FA-4F44-8FF2-3A7FFC4E1B4A}" srcOrd="12" destOrd="0" presId="urn:microsoft.com/office/officeart/2008/layout/LinedList"/>
    <dgm:cxn modelId="{7DF70BF6-F0D6-4586-B5D1-37FA8FEDD36E}" type="presParOf" srcId="{C57BF5AC-43EA-42C0-9A11-A86C9C0618B3}" destId="{14422A2E-B864-47EA-851D-35F11B0DA256}" srcOrd="13" destOrd="0" presId="urn:microsoft.com/office/officeart/2008/layout/LinedList"/>
    <dgm:cxn modelId="{299A2F0D-2845-45DF-8AE1-8D27B5C5DD5E}" type="presParOf" srcId="{14422A2E-B864-47EA-851D-35F11B0DA256}" destId="{5DFADE01-3590-4A4C-A04C-2FE1BE1BCAC0}" srcOrd="0" destOrd="0" presId="urn:microsoft.com/office/officeart/2008/layout/LinedList"/>
    <dgm:cxn modelId="{CB9D7C39-F0D9-4BB6-A36F-075BCDA04E17}" type="presParOf" srcId="{14422A2E-B864-47EA-851D-35F11B0DA256}" destId="{B42F2467-70E1-4E54-B307-67FF362D8DA1}" srcOrd="1" destOrd="0" presId="urn:microsoft.com/office/officeart/2008/layout/LinedList"/>
    <dgm:cxn modelId="{0FF04C02-CA52-440F-9B3A-310C714163FE}" type="presParOf" srcId="{C57BF5AC-43EA-42C0-9A11-A86C9C0618B3}" destId="{827F5395-BDB5-41C8-85A7-BF25E59D0005}" srcOrd="14" destOrd="0" presId="urn:microsoft.com/office/officeart/2008/layout/LinedList"/>
    <dgm:cxn modelId="{A5061D2C-D1E8-4CBE-82B8-8222BDA63304}" type="presParOf" srcId="{C57BF5AC-43EA-42C0-9A11-A86C9C0618B3}" destId="{5089F68D-7E22-4D3F-ADE3-2025FF955E93}" srcOrd="15" destOrd="0" presId="urn:microsoft.com/office/officeart/2008/layout/LinedList"/>
    <dgm:cxn modelId="{A59A697E-BEE2-4335-BB03-B89FE10B49AE}" type="presParOf" srcId="{5089F68D-7E22-4D3F-ADE3-2025FF955E93}" destId="{4063EB53-1446-44A6-BA68-2395BC991806}" srcOrd="0" destOrd="0" presId="urn:microsoft.com/office/officeart/2008/layout/LinedList"/>
    <dgm:cxn modelId="{FEAB6FF7-F8B9-4077-A165-6672D8D59F08}" type="presParOf" srcId="{5089F68D-7E22-4D3F-ADE3-2025FF955E93}" destId="{D7852E99-3F59-4681-B55A-436E017FA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72682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Processes</a:t>
          </a:r>
        </a:p>
      </dsp:txBody>
      <dsp:txXfrm>
        <a:off x="0" y="2703"/>
        <a:ext cx="7268294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72682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Results Illustration</a:t>
          </a:r>
        </a:p>
      </dsp:txBody>
      <dsp:txXfrm>
        <a:off x="0" y="1846281"/>
        <a:ext cx="7268294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72682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726829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Explaining Code</a:t>
          </a:r>
        </a:p>
      </dsp:txBody>
      <dsp:txXfrm>
        <a:off x="0" y="3689859"/>
        <a:ext cx="726829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A573D-C1F2-4AF4-B319-B5507F78F41C}">
      <dsp:nvSpPr>
        <dsp:cNvPr id="0" name=""/>
        <dsp:cNvSpPr/>
      </dsp:nvSpPr>
      <dsp:spPr>
        <a:xfrm>
          <a:off x="1020487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0B51-1C1F-4090-86CA-7A19D3E1BC65}">
      <dsp:nvSpPr>
        <dsp:cNvPr id="0" name=""/>
        <dsp:cNvSpPr/>
      </dsp:nvSpPr>
      <dsp:spPr>
        <a:xfrm>
          <a:off x="393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Structured Paradigm</a:t>
          </a:r>
        </a:p>
      </dsp:txBody>
      <dsp:txXfrm>
        <a:off x="393" y="1738490"/>
        <a:ext cx="3138750" cy="470812"/>
      </dsp:txXfrm>
    </dsp:sp>
    <dsp:sp modelId="{8EB3858D-A190-4FB2-8B55-9291F4612A90}">
      <dsp:nvSpPr>
        <dsp:cNvPr id="0" name=""/>
        <dsp:cNvSpPr/>
      </dsp:nvSpPr>
      <dsp:spPr>
        <a:xfrm>
          <a:off x="393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VBA, C, Pascal, Fortran, COBOL, Classic Excel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order of operation much like a task list</a:t>
          </a:r>
        </a:p>
      </dsp:txBody>
      <dsp:txXfrm>
        <a:off x="393" y="2276512"/>
        <a:ext cx="3138750" cy="1579398"/>
      </dsp:txXfrm>
    </dsp:sp>
    <dsp:sp modelId="{50B74F46-0329-4C54-A0A4-7F11BB7B0243}">
      <dsp:nvSpPr>
        <dsp:cNvPr id="0" name=""/>
        <dsp:cNvSpPr/>
      </dsp:nvSpPr>
      <dsp:spPr>
        <a:xfrm>
          <a:off x="4708518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9AE63-0615-4B04-BBED-F22EF96D87FF}">
      <dsp:nvSpPr>
        <dsp:cNvPr id="0" name=""/>
        <dsp:cNvSpPr/>
      </dsp:nvSpPr>
      <dsp:spPr>
        <a:xfrm>
          <a:off x="3688425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Object Oriented Paradigm</a:t>
          </a:r>
        </a:p>
      </dsp:txBody>
      <dsp:txXfrm>
        <a:off x="3688425" y="1738490"/>
        <a:ext cx="3138750" cy="470812"/>
      </dsp:txXfrm>
    </dsp:sp>
    <dsp:sp modelId="{22DCD534-A992-4553-9B5F-8DEB80387868}">
      <dsp:nvSpPr>
        <dsp:cNvPr id="0" name=""/>
        <dsp:cNvSpPr/>
      </dsp:nvSpPr>
      <dsp:spPr>
        <a:xfrm>
          <a:off x="3688425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C++, C#, VB.NET, Java, SmallTalk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Programming Philosophy: By assigning responsibilities to class, much like a manager delegating to teammates</a:t>
          </a:r>
        </a:p>
      </dsp:txBody>
      <dsp:txXfrm>
        <a:off x="3688425" y="2276512"/>
        <a:ext cx="3138750" cy="1579398"/>
      </dsp:txXfrm>
    </dsp:sp>
    <dsp:sp modelId="{16E91FE7-E18B-40DE-8404-9E1BBA94886A}">
      <dsp:nvSpPr>
        <dsp:cNvPr id="0" name=""/>
        <dsp:cNvSpPr/>
      </dsp:nvSpPr>
      <dsp:spPr>
        <a:xfrm>
          <a:off x="8396550" y="49542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CD35-EFBF-45FA-B183-A151A3FD71A9}">
      <dsp:nvSpPr>
        <dsp:cNvPr id="0" name=""/>
        <dsp:cNvSpPr/>
      </dsp:nvSpPr>
      <dsp:spPr>
        <a:xfrm>
          <a:off x="7376456" y="173849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Functional Paradigm</a:t>
          </a:r>
        </a:p>
      </dsp:txBody>
      <dsp:txXfrm>
        <a:off x="7376456" y="1738490"/>
        <a:ext cx="3138750" cy="470812"/>
      </dsp:txXfrm>
    </dsp:sp>
    <dsp:sp modelId="{ABF10B10-24B1-4AFC-9719-E6492849AE4C}">
      <dsp:nvSpPr>
        <dsp:cNvPr id="0" name=""/>
        <dsp:cNvSpPr/>
      </dsp:nvSpPr>
      <dsp:spPr>
        <a:xfrm>
          <a:off x="7376456" y="2276512"/>
          <a:ext cx="3138750" cy="157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Languages: </a:t>
          </a:r>
          <a:r>
            <a:rPr lang="en-US" sz="1600" kern="1200">
              <a:hlinkClick xmlns:r="http://schemas.openxmlformats.org/officeDocument/2006/relationships" r:id="rId7"/>
            </a:rPr>
            <a:t>Haskell</a:t>
          </a:r>
          <a:r>
            <a:rPr lang="en-US" sz="1600" kern="1200"/>
            <a:t>, F#, Scala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 Philosophy: objects can be thought of as data types, and morphisms (arrows) as functions that transform one type of data into another.</a:t>
          </a:r>
        </a:p>
      </dsp:txBody>
      <dsp:txXfrm>
        <a:off x="7376456" y="2276512"/>
        <a:ext cx="3138750" cy="1579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E0588-F729-401F-AC4E-A34A9A411FB7}">
      <dsp:nvSpPr>
        <dsp:cNvPr id="0" name=""/>
        <dsp:cNvSpPr/>
      </dsp:nvSpPr>
      <dsp:spPr>
        <a:xfrm>
          <a:off x="0" y="0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2749D-EBF8-492D-91A2-A38E72B3C3E0}">
      <dsp:nvSpPr>
        <dsp:cNvPr id="0" name=""/>
        <dsp:cNvSpPr/>
      </dsp:nvSpPr>
      <dsp:spPr>
        <a:xfrm>
          <a:off x="0" y="0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 : Uses 1 to many arrays to transform to a single result</a:t>
          </a:r>
        </a:p>
      </dsp:txBody>
      <dsp:txXfrm>
        <a:off x="0" y="0"/>
        <a:ext cx="11068050" cy="543917"/>
      </dsp:txXfrm>
    </dsp:sp>
    <dsp:sp modelId="{E2F236C9-EA6C-4D68-8F20-53FFF7E97484}">
      <dsp:nvSpPr>
        <dsp:cNvPr id="0" name=""/>
        <dsp:cNvSpPr/>
      </dsp:nvSpPr>
      <dsp:spPr>
        <a:xfrm>
          <a:off x="0" y="543917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0925-2D04-4D32-AFB8-14CCB5158DEC}">
      <dsp:nvSpPr>
        <dsp:cNvPr id="0" name=""/>
        <dsp:cNvSpPr/>
      </dsp:nvSpPr>
      <dsp:spPr>
        <a:xfrm>
          <a:off x="0" y="543917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REDUCE: Compresses an array to a single value. Classic Example: SUM or PRODUCT</a:t>
          </a:r>
        </a:p>
      </dsp:txBody>
      <dsp:txXfrm>
        <a:off x="0" y="543917"/>
        <a:ext cx="11068050" cy="543917"/>
      </dsp:txXfrm>
    </dsp:sp>
    <dsp:sp modelId="{FD82EF38-E887-471B-954C-9E903A505037}">
      <dsp:nvSpPr>
        <dsp:cNvPr id="0" name=""/>
        <dsp:cNvSpPr/>
      </dsp:nvSpPr>
      <dsp:spPr>
        <a:xfrm>
          <a:off x="0" y="1087834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181F6-EC91-48D2-B201-E1EAF0190366}">
      <dsp:nvSpPr>
        <dsp:cNvPr id="0" name=""/>
        <dsp:cNvSpPr/>
      </dsp:nvSpPr>
      <dsp:spPr>
        <a:xfrm>
          <a:off x="0" y="1087834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SCAN: Is a running total. Can be used to validate a REDUCE function.</a:t>
          </a:r>
        </a:p>
      </dsp:txBody>
      <dsp:txXfrm>
        <a:off x="0" y="1087834"/>
        <a:ext cx="11068050" cy="543917"/>
      </dsp:txXfrm>
    </dsp:sp>
    <dsp:sp modelId="{E4E12467-748F-498E-90B3-324E580F1B01}">
      <dsp:nvSpPr>
        <dsp:cNvPr id="0" name=""/>
        <dsp:cNvSpPr/>
      </dsp:nvSpPr>
      <dsp:spPr>
        <a:xfrm>
          <a:off x="0" y="1631751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65FE4-D653-4045-BEA5-1C40C6455F51}">
      <dsp:nvSpPr>
        <dsp:cNvPr id="0" name=""/>
        <dsp:cNvSpPr/>
      </dsp:nvSpPr>
      <dsp:spPr>
        <a:xfrm>
          <a:off x="0" y="1631751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HSTACK : Stacks column ranges</a:t>
          </a:r>
        </a:p>
      </dsp:txBody>
      <dsp:txXfrm>
        <a:off x="0" y="1631751"/>
        <a:ext cx="11068050" cy="543917"/>
      </dsp:txXfrm>
    </dsp:sp>
    <dsp:sp modelId="{EBD47B11-54B9-42C7-B937-7EF42AD18837}">
      <dsp:nvSpPr>
        <dsp:cNvPr id="0" name=""/>
        <dsp:cNvSpPr/>
      </dsp:nvSpPr>
      <dsp:spPr>
        <a:xfrm>
          <a:off x="0" y="2175669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653A2-3333-4B5D-8D11-46821199CA80}">
      <dsp:nvSpPr>
        <dsp:cNvPr id="0" name=""/>
        <dsp:cNvSpPr/>
      </dsp:nvSpPr>
      <dsp:spPr>
        <a:xfrm>
          <a:off x="0" y="2175669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VSTACK : Stacks row ranges</a:t>
          </a:r>
        </a:p>
      </dsp:txBody>
      <dsp:txXfrm>
        <a:off x="0" y="2175669"/>
        <a:ext cx="11068050" cy="543917"/>
      </dsp:txXfrm>
    </dsp:sp>
    <dsp:sp modelId="{6646F1A7-B875-48C8-9EF4-6D5B7C3F773E}">
      <dsp:nvSpPr>
        <dsp:cNvPr id="0" name=""/>
        <dsp:cNvSpPr/>
      </dsp:nvSpPr>
      <dsp:spPr>
        <a:xfrm>
          <a:off x="0" y="2719586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FC2C-E3EA-426B-B740-E32F33E3324E}">
      <dsp:nvSpPr>
        <dsp:cNvPr id="0" name=""/>
        <dsp:cNvSpPr/>
      </dsp:nvSpPr>
      <dsp:spPr>
        <a:xfrm>
          <a:off x="0" y="2719586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DROP : Drops the first item from a range</a:t>
          </a:r>
        </a:p>
      </dsp:txBody>
      <dsp:txXfrm>
        <a:off x="0" y="2719586"/>
        <a:ext cx="11068050" cy="543917"/>
      </dsp:txXfrm>
    </dsp:sp>
    <dsp:sp modelId="{ED453924-38FA-4F44-8FF2-3A7FFC4E1B4A}">
      <dsp:nvSpPr>
        <dsp:cNvPr id="0" name=""/>
        <dsp:cNvSpPr/>
      </dsp:nvSpPr>
      <dsp:spPr>
        <a:xfrm>
          <a:off x="0" y="3263503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ADE01-3590-4A4C-A04C-2FE1BE1BCAC0}">
      <dsp:nvSpPr>
        <dsp:cNvPr id="0" name=""/>
        <dsp:cNvSpPr/>
      </dsp:nvSpPr>
      <dsp:spPr>
        <a:xfrm>
          <a:off x="0" y="3263503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TAKE: Takes the first item from a range</a:t>
          </a:r>
        </a:p>
      </dsp:txBody>
      <dsp:txXfrm>
        <a:off x="0" y="3263503"/>
        <a:ext cx="11068050" cy="543917"/>
      </dsp:txXfrm>
    </dsp:sp>
    <dsp:sp modelId="{827F5395-BDB5-41C8-85A7-BF25E59D0005}">
      <dsp:nvSpPr>
        <dsp:cNvPr id="0" name=""/>
        <dsp:cNvSpPr/>
      </dsp:nvSpPr>
      <dsp:spPr>
        <a:xfrm>
          <a:off x="0" y="3807420"/>
          <a:ext cx="1106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EB53-1446-44A6-BA68-2395BC991806}">
      <dsp:nvSpPr>
        <dsp:cNvPr id="0" name=""/>
        <dsp:cNvSpPr/>
      </dsp:nvSpPr>
      <dsp:spPr>
        <a:xfrm>
          <a:off x="0" y="3807420"/>
          <a:ext cx="1106805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ISOMITTED: True if parameter omitted from lambda function.</a:t>
          </a:r>
        </a:p>
      </dsp:txBody>
      <dsp:txXfrm>
        <a:off x="0" y="3807420"/>
        <a:ext cx="1106805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microsoft.com/en-us/garage/profiles/excel-labs/" TargetMode="External"/><Relationship Id="rId7" Type="http://schemas.openxmlformats.org/officeDocument/2006/relationships/hyperlink" Target="https://gist.github.com/RubyTheActuary/cd905e4a97ae6ba88584449b930b57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L7s6Dni1dG8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thespreadsheetguru.com/dynamic-array-function-lis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modules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5374257" y="6383546"/>
            <a:ext cx="606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FB2A5-7C11-E0E9-E8FD-56B6A49B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54" y="1678338"/>
            <a:ext cx="2695951" cy="2257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86C94-FDEB-15BA-49E3-8C205168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9" y="2482002"/>
            <a:ext cx="5527847" cy="35169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C827C-403D-9B71-042E-FA0934D1CD7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2929233" y="1041856"/>
            <a:ext cx="1860460" cy="144014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63DCD-E157-8F07-1820-4161A52B81F1}"/>
              </a:ext>
            </a:extLst>
          </p:cNvPr>
          <p:cNvCxnSpPr/>
          <p:nvPr/>
        </p:nvCxnSpPr>
        <p:spPr>
          <a:xfrm flipH="1">
            <a:off x="1328468" y="1791978"/>
            <a:ext cx="3684649" cy="1486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4D7E6E8-9628-E19A-59D0-377330349F29}"/>
              </a:ext>
            </a:extLst>
          </p:cNvPr>
          <p:cNvSpPr/>
          <p:nvPr/>
        </p:nvSpPr>
        <p:spPr>
          <a:xfrm>
            <a:off x="5485202" y="1185161"/>
            <a:ext cx="371827" cy="345057"/>
          </a:xfrm>
          <a:prstGeom prst="star5">
            <a:avLst/>
          </a:prstGeom>
          <a:noFill/>
          <a:ln w="28575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6E379B8-008A-C6FC-962C-E0F016996290}"/>
              </a:ext>
            </a:extLst>
          </p:cNvPr>
          <p:cNvSpPr/>
          <p:nvPr/>
        </p:nvSpPr>
        <p:spPr>
          <a:xfrm>
            <a:off x="220226" y="3640812"/>
            <a:ext cx="371827" cy="345057"/>
          </a:xfrm>
          <a:prstGeom prst="star5">
            <a:avLst/>
          </a:prstGeom>
          <a:noFill/>
          <a:ln w="28575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067621-6033-64A3-4C1E-68E55C5F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9" y="1908510"/>
            <a:ext cx="5527847" cy="389424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370837-BA12-8C9B-F35D-7432F6482988}"/>
              </a:ext>
            </a:extLst>
          </p:cNvPr>
          <p:cNvCxnSpPr>
            <a:cxnSpLocks/>
          </p:cNvCxnSpPr>
          <p:nvPr/>
        </p:nvCxnSpPr>
        <p:spPr>
          <a:xfrm>
            <a:off x="3890787" y="2028589"/>
            <a:ext cx="5218707" cy="63697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5F845E-F09B-3FA8-350C-CD213E087B03}"/>
              </a:ext>
            </a:extLst>
          </p:cNvPr>
          <p:cNvCxnSpPr>
            <a:cxnSpLocks/>
            <a:stCxn id="9" idx="5"/>
            <a:endCxn id="11" idx="0"/>
          </p:cNvCxnSpPr>
          <p:nvPr/>
        </p:nvCxnSpPr>
        <p:spPr>
          <a:xfrm>
            <a:off x="5186568" y="1179967"/>
            <a:ext cx="4606662" cy="49837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AB1D78-FC89-47FB-3D56-C4FEBEAA4FDB}"/>
              </a:ext>
            </a:extLst>
          </p:cNvPr>
          <p:cNvSpPr txBox="1"/>
          <p:nvPr/>
        </p:nvSpPr>
        <p:spPr>
          <a:xfrm>
            <a:off x="230558" y="6124497"/>
            <a:ext cx="520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7"/>
              </a:rPr>
              <a:t>https://gist.github.com/RubyTheActuary/cd905e4a97ae6ba88584449b930b57df</a:t>
            </a:r>
            <a:endParaRPr lang="en-US" sz="1800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27A30A-AF17-9453-972F-EE3AC2AD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270" y="2650518"/>
            <a:ext cx="5768737" cy="308896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3EADE1-E568-5C12-8EFB-573BC972F609}"/>
              </a:ext>
            </a:extLst>
          </p:cNvPr>
          <p:cNvCxnSpPr>
            <a:stCxn id="8" idx="0"/>
            <a:endCxn id="35" idx="0"/>
          </p:cNvCxnSpPr>
          <p:nvPr/>
        </p:nvCxnSpPr>
        <p:spPr>
          <a:xfrm>
            <a:off x="5330109" y="869327"/>
            <a:ext cx="3049530" cy="178119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9" grpId="0" animBg="1"/>
      <p:bldP spid="19" grpId="1" animBg="1"/>
      <p:bldP spid="20" grpId="0" animBg="1"/>
      <p:bldP spid="20" grpId="1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r>
              <a:rPr lang="en-US" sz="2800" dirty="0">
                <a:hlinkClick r:id="rId2"/>
              </a:rPr>
              <a:t>https://chatgpt.com/</a:t>
            </a:r>
            <a:endParaRPr lang="en-US" sz="2800" dirty="0"/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Bang Out Prototype to Match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80A6F7-F8FC-AC71-0EA9-B786B8A7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7" y="833593"/>
            <a:ext cx="11307753" cy="26606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4CB88D-F839-2558-192A-877B471C01A1}"/>
              </a:ext>
            </a:extLst>
          </p:cNvPr>
          <p:cNvSpPr/>
          <p:nvPr/>
        </p:nvSpPr>
        <p:spPr>
          <a:xfrm>
            <a:off x="285750" y="833593"/>
            <a:ext cx="11397990" cy="5748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lphaUcPeriod"/>
            </a:pPr>
            <a:r>
              <a:rPr lang="en-US" sz="200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Is Anniversary =VA.IsAnniversary(A9#)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Is Activated =VA.IsActivated(A9#,ActivationPeriod)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/>
              <a:t>INCOME BASE =DROP(</a:t>
            </a:r>
          </a:p>
          <a:p>
            <a:pPr marL="0" indent="0">
              <a:buNone/>
            </a:pPr>
            <a:r>
              <a:rPr lang="en-US" sz="2000"/>
              <a:t>			</a:t>
            </a:r>
            <a:r>
              <a:rPr lang="en-US" sz="1600"/>
              <a:t>Utils.MulitSCAN({$C$9, $C$9, $C$9,0}, </a:t>
            </a:r>
          </a:p>
          <a:p>
            <a:pPr marL="457200" lvl="1" indent="0">
              <a:buNone/>
            </a:pPr>
            <a:r>
              <a:rPr lang="en-US" sz="160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/>
              <a:t>			VA.MawStack)</a:t>
            </a:r>
          </a:p>
          <a:p>
            <a:pPr marL="457200" lvl="1" indent="0">
              <a:buNone/>
            </a:pPr>
            <a:r>
              <a:rPr lang="en-US" sz="1600"/>
              <a:t>		     </a:t>
            </a:r>
            <a:r>
              <a:rPr lang="en-US" sz="2200"/>
              <a:t>,0,1)</a:t>
            </a:r>
            <a:r>
              <a:rPr lang="en-US" sz="1600"/>
              <a:t> </a:t>
            </a:r>
          </a:p>
          <a:p>
            <a:pPr marL="514350" indent="-514350">
              <a:buFont typeface="+mj-lt"/>
              <a:buAutoNum type="alphaUcPeriod" startAt="8"/>
            </a:pPr>
            <a:r>
              <a:rPr lang="en-US" sz="2000"/>
              <a:t>Protected Income Payment =MAP($D$9#,CHOOSECOLS($G$9#,1),SEQUENCE(Periods,,pipRate,0),VA.ProtectedIncomePayment)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separate logic from cell references, which makes logic easier to understand and shareable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We can create a reusable library of components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User-friendly and free version control of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Libraries can be easily converted to other languages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CA1F-A822-43AE-9C29-DF1DFD1F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Actuarial calculations will likely cause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circular references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dynamic arrays and lambda functions.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07E40-3287-9B85-5805-DB66C4AA4921}"/>
              </a:ext>
            </a:extLst>
          </p:cNvPr>
          <p:cNvSpPr txBox="1"/>
          <p:nvPr/>
        </p:nvSpPr>
        <p:spPr>
          <a:xfrm>
            <a:off x="4114800" y="1057275"/>
            <a:ext cx="412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Warning!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E95FDA-4681-5F3D-29A3-4E665B7B2EAE}"/>
              </a:ext>
            </a:extLst>
          </p:cNvPr>
          <p:cNvSpPr txBox="1">
            <a:spLocks/>
          </p:cNvSpPr>
          <p:nvPr/>
        </p:nvSpPr>
        <p:spPr>
          <a:xfrm>
            <a:off x="92017" y="5067640"/>
            <a:ext cx="11984963" cy="130889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An intentional design and not a bug.</a:t>
            </a:r>
          </a:p>
          <a:p>
            <a:r>
              <a:rPr lang="en-US" b="1">
                <a:solidFill>
                  <a:schemeClr val="tx1"/>
                </a:solidFill>
              </a:rPr>
              <a:t>From here on </a:t>
            </a: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>
                <a:solidFill>
                  <a:schemeClr val="tx1"/>
                </a:solidFill>
              </a:rPr>
              <a:t>ut</a:t>
            </a:r>
            <a:r>
              <a:rPr lang="en-US" b="1" dirty="0">
                <a:solidFill>
                  <a:schemeClr val="tx1"/>
                </a:solidFill>
              </a:rPr>
              <a:t>, I </a:t>
            </a:r>
            <a:r>
              <a:rPr lang="en-US" b="1">
                <a:solidFill>
                  <a:schemeClr val="tx1"/>
                </a:solidFill>
              </a:rPr>
              <a:t>will show how </a:t>
            </a:r>
            <a:r>
              <a:rPr lang="en-US" b="1" dirty="0">
                <a:solidFill>
                  <a:schemeClr val="tx1"/>
                </a:solidFill>
              </a:rPr>
              <a:t>to deal with this.</a:t>
            </a:r>
          </a:p>
        </p:txBody>
      </p:sp>
    </p:spTree>
    <p:extLst>
      <p:ext uri="{BB962C8B-B14F-4D97-AF65-F5344CB8AC3E}">
        <p14:creationId xmlns:p14="http://schemas.microsoft.com/office/powerpoint/2010/main" val="1721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BAD07-08D7-BF1F-41C6-A89CEBCC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36C1-98C3-6B0E-7428-FB8CE6412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Lambda Functions and Dynamic Arrays were inspired by a specific software engineering paradigm.</a:t>
            </a:r>
          </a:p>
          <a:p>
            <a:r>
              <a:rPr lang="en-US" dirty="0"/>
              <a:t>To understand the behavior of these new features, you need to understand the paradigm.</a:t>
            </a:r>
          </a:p>
          <a:p>
            <a:pPr lvl="1"/>
            <a:r>
              <a:rPr lang="en-US" dirty="0"/>
              <a:t>Philosophy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Features</a:t>
            </a:r>
          </a:p>
          <a:p>
            <a:r>
              <a:rPr lang="en-US" dirty="0"/>
              <a:t>Working with </a:t>
            </a:r>
            <a:r>
              <a:rPr lang="en-US" b="1" dirty="0"/>
              <a:t>formula auditing</a:t>
            </a:r>
            <a:r>
              <a:rPr lang="en-US" dirty="0"/>
              <a:t> and understanding the </a:t>
            </a:r>
            <a:r>
              <a:rPr lang="en-US" b="1" dirty="0"/>
              <a:t>dependency patterns</a:t>
            </a:r>
            <a:r>
              <a:rPr lang="en-US" dirty="0"/>
              <a:t> of your formulas is mission critical</a:t>
            </a:r>
          </a:p>
        </p:txBody>
      </p:sp>
    </p:spTree>
    <p:extLst>
      <p:ext uri="{BB962C8B-B14F-4D97-AF65-F5344CB8AC3E}">
        <p14:creationId xmlns:p14="http://schemas.microsoft.com/office/powerpoint/2010/main" val="388497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2C-F3C4-778C-F1FE-EF7D3285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Paradigms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030271-061D-A323-6B41-A52BA47D7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44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A6C8449-725D-71C2-4F9D-CB770CFA1E54}"/>
              </a:ext>
            </a:extLst>
          </p:cNvPr>
          <p:cNvSpPr/>
          <p:nvPr/>
        </p:nvSpPr>
        <p:spPr>
          <a:xfrm>
            <a:off x="8036224" y="1932317"/>
            <a:ext cx="3476446" cy="389914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unctions as first-class citizens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Functions can be variables just like int and string.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E034F-F3AD-7163-6653-9380E06E927A}"/>
              </a:ext>
            </a:extLst>
          </p:cNvPr>
          <p:cNvSpPr txBox="1"/>
          <p:nvPr/>
        </p:nvSpPr>
        <p:spPr>
          <a:xfrm>
            <a:off x="7375585" y="1319778"/>
            <a:ext cx="450298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Pure Function:</a:t>
            </a:r>
          </a:p>
          <a:p>
            <a:r>
              <a:rPr lang="en-US" dirty="0"/>
              <a:t>	Lambda(x, y, </a:t>
            </a:r>
            <a:r>
              <a:rPr lang="en-US" dirty="0" err="1"/>
              <a:t>x+y</a:t>
            </a:r>
            <a:r>
              <a:rPr lang="en-US" dirty="0"/>
              <a:t>)</a:t>
            </a:r>
          </a:p>
          <a:p>
            <a:r>
              <a:rPr lang="en-US" dirty="0"/>
              <a:t>Impure Function:</a:t>
            </a:r>
          </a:p>
          <a:p>
            <a:r>
              <a:rPr lang="en-US" dirty="0"/>
              <a:t>	Lambda(x, y, x+ y + </a:t>
            </a:r>
            <a:r>
              <a:rPr lang="en-US" b="1" dirty="0" err="1"/>
              <a:t>global_variable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4D5A-1A64-8490-C1C3-71425475E90B}"/>
              </a:ext>
            </a:extLst>
          </p:cNvPr>
          <p:cNvSpPr txBox="1"/>
          <p:nvPr/>
        </p:nvSpPr>
        <p:spPr>
          <a:xfrm>
            <a:off x="7353933" y="1297328"/>
            <a:ext cx="452464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Mutable:</a:t>
            </a:r>
          </a:p>
          <a:p>
            <a:r>
              <a:rPr lang="en-US" dirty="0"/>
              <a:t>=Let(a,1,</a:t>
            </a:r>
          </a:p>
          <a:p>
            <a:r>
              <a:rPr lang="en-US" dirty="0"/>
              <a:t>         </a:t>
            </a:r>
            <a:r>
              <a:rPr lang="en-US" b="1" dirty="0"/>
              <a:t>a,2,//Not Allowed</a:t>
            </a:r>
          </a:p>
          <a:p>
            <a:r>
              <a:rPr lang="en-US" dirty="0"/>
              <a:t>         a) //return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A658F-D405-6A71-6875-E7CC8202C9DD}"/>
              </a:ext>
            </a:extLst>
          </p:cNvPr>
          <p:cNvSpPr txBox="1"/>
          <p:nvPr/>
        </p:nvSpPr>
        <p:spPr>
          <a:xfrm>
            <a:off x="7375585" y="1289999"/>
            <a:ext cx="450298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Class Citizen:</a:t>
            </a:r>
          </a:p>
          <a:p>
            <a:r>
              <a:rPr lang="en-US" dirty="0"/>
              <a:t>Let(a,2,</a:t>
            </a:r>
          </a:p>
          <a:p>
            <a:r>
              <a:rPr lang="en-US" b="1" dirty="0"/>
              <a:t>       f, Lambda(x,x^2), // First class citizen</a:t>
            </a:r>
          </a:p>
          <a:p>
            <a:r>
              <a:rPr lang="en-US" dirty="0"/>
              <a:t>       f(a) ) //result=4</a:t>
            </a:r>
          </a:p>
        </p:txBody>
      </p: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83670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Business Use Cases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List and Tuples are missing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  <a:r>
              <a:rPr lang="en-US" sz="28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Functions as first-class citizens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42D9-A350-2C41-4A42-E61773A7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Lambda/Functional Helper Functions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6EE95DA-4C27-0871-56AE-A6ADEB8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27199"/>
              </p:ext>
            </p:extLst>
          </p:nvPr>
        </p:nvGraphicFramePr>
        <p:xfrm>
          <a:off x="838200" y="1825625"/>
          <a:ext cx="110680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BA613F-E8AC-3D98-2791-5A78E88C4F86}"/>
              </a:ext>
            </a:extLst>
          </p:cNvPr>
          <p:cNvSpPr txBox="1"/>
          <p:nvPr/>
        </p:nvSpPr>
        <p:spPr>
          <a:xfrm>
            <a:off x="905773" y="6400800"/>
            <a:ext cx="759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https://www.thespreadsheetguru.com/dynamic-array-function-list/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6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Mega Replace 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BA306-CA37-97A0-6969-7AC616DDDAEF}"/>
              </a:ext>
            </a:extLst>
          </p:cNvPr>
          <p:cNvSpPr txBox="1"/>
          <p:nvPr/>
        </p:nvSpPr>
        <p:spPr>
          <a:xfrm>
            <a:off x="5150527" y="6538823"/>
            <a:ext cx="5710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Mega Replace - https://www.youtube.com/watch?v=L7s6Dni1dG8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259A9-82E1-38D9-1036-49815EAA52F0}"/>
              </a:ext>
            </a:extLst>
          </p:cNvPr>
          <p:cNvSpPr/>
          <p:nvPr/>
        </p:nvSpPr>
        <p:spPr>
          <a:xfrm>
            <a:off x="6245525" y="2993366"/>
            <a:ext cx="3675357" cy="3278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3598-4480-5798-43BB-3B25C64A476D}"/>
              </a:ext>
            </a:extLst>
          </p:cNvPr>
          <p:cNvSpPr/>
          <p:nvPr/>
        </p:nvSpPr>
        <p:spPr>
          <a:xfrm>
            <a:off x="10391265" y="2605282"/>
            <a:ext cx="1370818" cy="2760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F91-928E-6C07-0680-F97E7E47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2E9B65-0656-25FA-3100-6FC125F69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30162"/>
              </p:ext>
            </p:extLst>
          </p:nvPr>
        </p:nvGraphicFramePr>
        <p:xfrm>
          <a:off x="1250828" y="3278038"/>
          <a:ext cx="8902460" cy="3028032"/>
        </p:xfrm>
        <a:graphic>
          <a:graphicData uri="http://schemas.openxmlformats.org/drawingml/2006/table">
            <a:tbl>
              <a:tblPr/>
              <a:tblGrid>
                <a:gridCol w="219429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31956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19429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Array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364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F58617-9E6A-4C1A-B7F5-088E6A79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49D8-7CC3-A7BC-3C54-AE9414CB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4" y="1038499"/>
            <a:ext cx="11222967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   LAMBDA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2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dirty="0" err="1">
                <a:solidFill>
                  <a:srgbClr val="0969DA"/>
                </a:solidFill>
                <a:latin typeface="Consolas" panose="020B0609020204030204" pitchFamily="49" charset="0"/>
              </a:rPr>
              <a:t>ft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COUNTA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72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MegaReplaceFix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7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72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6C9843-464B-C3CF-BD94-6121505E757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Correcting Video’s 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B8CF1A-5B4C-61EC-3725-B4FC2AA67C03}"/>
              </a:ext>
            </a:extLst>
          </p:cNvPr>
          <p:cNvSpPr/>
          <p:nvPr/>
        </p:nvSpPr>
        <p:spPr>
          <a:xfrm>
            <a:off x="3433318" y="3612624"/>
            <a:ext cx="2173854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77DA92-FB2F-D121-A173-03ED8B379CFD}"/>
              </a:ext>
            </a:extLst>
          </p:cNvPr>
          <p:cNvCxnSpPr>
            <a:cxnSpLocks/>
          </p:cNvCxnSpPr>
          <p:nvPr/>
        </p:nvCxnSpPr>
        <p:spPr>
          <a:xfrm flipH="1">
            <a:off x="2038712" y="1530068"/>
            <a:ext cx="43134" cy="2253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71F73-291F-FA46-2A19-9FCC70076F1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86588" y="1501991"/>
            <a:ext cx="1133657" cy="2110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C1A716-20FD-8325-1896-39F31F0DDC6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744526" y="1530068"/>
            <a:ext cx="2035838" cy="208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E4402-0998-7AFB-4A34-64EA955CF749}"/>
              </a:ext>
            </a:extLst>
          </p:cNvPr>
          <p:cNvSpPr/>
          <p:nvPr/>
        </p:nvSpPr>
        <p:spPr>
          <a:xfrm>
            <a:off x="5633051" y="3612624"/>
            <a:ext cx="2294626" cy="23791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478A2-0DF3-435E-E25E-23F4B3FAF88C}"/>
              </a:ext>
            </a:extLst>
          </p:cNvPr>
          <p:cNvSpPr/>
          <p:nvPr/>
        </p:nvSpPr>
        <p:spPr>
          <a:xfrm>
            <a:off x="1259454" y="3636183"/>
            <a:ext cx="8902459" cy="306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597978-5934-A8E4-748C-2A8A30B8E3AF}"/>
              </a:ext>
            </a:extLst>
          </p:cNvPr>
          <p:cNvSpPr/>
          <p:nvPr/>
        </p:nvSpPr>
        <p:spPr>
          <a:xfrm>
            <a:off x="1250828" y="3955220"/>
            <a:ext cx="8902459" cy="328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71D5D-48A8-D17C-B49E-C01EC964F947}"/>
              </a:ext>
            </a:extLst>
          </p:cNvPr>
          <p:cNvSpPr/>
          <p:nvPr/>
        </p:nvSpPr>
        <p:spPr>
          <a:xfrm>
            <a:off x="1250829" y="4292878"/>
            <a:ext cx="8902459" cy="3425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5AF4E-34F8-E6C3-F9B3-275856EA9443}"/>
              </a:ext>
            </a:extLst>
          </p:cNvPr>
          <p:cNvSpPr/>
          <p:nvPr/>
        </p:nvSpPr>
        <p:spPr>
          <a:xfrm>
            <a:off x="1250828" y="4622292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F83D0-C691-F72A-56FA-99924318338F}"/>
              </a:ext>
            </a:extLst>
          </p:cNvPr>
          <p:cNvSpPr/>
          <p:nvPr/>
        </p:nvSpPr>
        <p:spPr>
          <a:xfrm>
            <a:off x="1250828" y="4959950"/>
            <a:ext cx="8902459" cy="3557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B7428-1745-FD57-75F9-5E51EE60C382}"/>
              </a:ext>
            </a:extLst>
          </p:cNvPr>
          <p:cNvSpPr/>
          <p:nvPr/>
        </p:nvSpPr>
        <p:spPr>
          <a:xfrm>
            <a:off x="1250828" y="5302546"/>
            <a:ext cx="8902459" cy="3499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BE46C-9036-2063-FA96-8DC4B039C8A0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786996" y="1855077"/>
            <a:ext cx="349371" cy="1848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BFAD2B-114B-B73C-0AF6-76AD5A270918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336106" y="1816769"/>
            <a:ext cx="248724" cy="1857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B50721-C37E-CC7B-4DED-9D4C48E45FDC}"/>
              </a:ext>
            </a:extLst>
          </p:cNvPr>
          <p:cNvCxnSpPr>
            <a:cxnSpLocks/>
          </p:cNvCxnSpPr>
          <p:nvPr/>
        </p:nvCxnSpPr>
        <p:spPr>
          <a:xfrm>
            <a:off x="8351802" y="1846889"/>
            <a:ext cx="743674" cy="1769740"/>
          </a:xfrm>
          <a:prstGeom prst="straightConnector1">
            <a:avLst/>
          </a:prstGeom>
          <a:ln w="38100">
            <a:solidFill>
              <a:srgbClr val="CC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D4CABE5-CABD-2676-5EE3-88BFF3ED056F}"/>
              </a:ext>
            </a:extLst>
          </p:cNvPr>
          <p:cNvSpPr/>
          <p:nvPr/>
        </p:nvSpPr>
        <p:spPr>
          <a:xfrm>
            <a:off x="3407433" y="3703083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DEA38A-4DD9-A94F-2722-3BE846817202}"/>
              </a:ext>
            </a:extLst>
          </p:cNvPr>
          <p:cNvSpPr/>
          <p:nvPr/>
        </p:nvSpPr>
        <p:spPr>
          <a:xfrm>
            <a:off x="5607172" y="3674755"/>
            <a:ext cx="1457868" cy="25945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939CC-C4E5-3E0F-1C8D-F95DCD9A94BB}"/>
              </a:ext>
            </a:extLst>
          </p:cNvPr>
          <p:cNvSpPr/>
          <p:nvPr/>
        </p:nvSpPr>
        <p:spPr>
          <a:xfrm>
            <a:off x="7888847" y="3636184"/>
            <a:ext cx="2264440" cy="306863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Curved Down 58">
            <a:extLst>
              <a:ext uri="{FF2B5EF4-FFF2-40B4-BE49-F238E27FC236}">
                <a16:creationId xmlns:a16="http://schemas.microsoft.com/office/drawing/2014/main" id="{85493AC7-13AE-BCFB-7AEC-C53BFCFD67B9}"/>
              </a:ext>
            </a:extLst>
          </p:cNvPr>
          <p:cNvSpPr/>
          <p:nvPr/>
        </p:nvSpPr>
        <p:spPr>
          <a:xfrm>
            <a:off x="2393858" y="792727"/>
            <a:ext cx="8415040" cy="87307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urved Down 60">
            <a:extLst>
              <a:ext uri="{FF2B5EF4-FFF2-40B4-BE49-F238E27FC236}">
                <a16:creationId xmlns:a16="http://schemas.microsoft.com/office/drawing/2014/main" id="{37B9239F-719B-D9F9-D15F-79FF378FD842}"/>
              </a:ext>
            </a:extLst>
          </p:cNvPr>
          <p:cNvSpPr/>
          <p:nvPr/>
        </p:nvSpPr>
        <p:spPr>
          <a:xfrm>
            <a:off x="5473472" y="1017798"/>
            <a:ext cx="5896143" cy="67025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1BE43B-0AC2-C0BC-7FB3-3F0FB3D73C9F}"/>
              </a:ext>
            </a:extLst>
          </p:cNvPr>
          <p:cNvCxnSpPr>
            <a:cxnSpLocks/>
          </p:cNvCxnSpPr>
          <p:nvPr/>
        </p:nvCxnSpPr>
        <p:spPr>
          <a:xfrm>
            <a:off x="8296808" y="1807929"/>
            <a:ext cx="459003" cy="232582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536EAD-4A54-CFE6-9D0C-77DC6EBDB495}"/>
              </a:ext>
            </a:extLst>
          </p:cNvPr>
          <p:cNvCxnSpPr>
            <a:cxnSpLocks/>
          </p:cNvCxnSpPr>
          <p:nvPr/>
        </p:nvCxnSpPr>
        <p:spPr>
          <a:xfrm flipH="1">
            <a:off x="2090471" y="2762029"/>
            <a:ext cx="2509216" cy="13717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0C7E99-FE8C-03C2-9979-EDFEBBEB4543}"/>
              </a:ext>
            </a:extLst>
          </p:cNvPr>
          <p:cNvCxnSpPr>
            <a:cxnSpLocks/>
          </p:cNvCxnSpPr>
          <p:nvPr/>
        </p:nvCxnSpPr>
        <p:spPr>
          <a:xfrm flipH="1">
            <a:off x="4242035" y="1816769"/>
            <a:ext cx="225464" cy="2288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CF6959-D084-0F58-3871-94E6F65D8285}"/>
              </a:ext>
            </a:extLst>
          </p:cNvPr>
          <p:cNvCxnSpPr>
            <a:cxnSpLocks/>
          </p:cNvCxnSpPr>
          <p:nvPr/>
        </p:nvCxnSpPr>
        <p:spPr>
          <a:xfrm flipH="1">
            <a:off x="6208148" y="1807537"/>
            <a:ext cx="717055" cy="23282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8A4C93C-AAC2-2171-9A01-8DF60BE69B00}"/>
              </a:ext>
            </a:extLst>
          </p:cNvPr>
          <p:cNvSpPr/>
          <p:nvPr/>
        </p:nvSpPr>
        <p:spPr>
          <a:xfrm>
            <a:off x="7927677" y="5643668"/>
            <a:ext cx="2225610" cy="3425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CDAF0B-6748-AFA8-4CA4-D9150EE3590F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2869730" y="2342620"/>
            <a:ext cx="6170752" cy="3301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B7ABB76-5F03-0ECD-02DD-0E05363A8B6D}"/>
              </a:ext>
            </a:extLst>
          </p:cNvPr>
          <p:cNvSpPr txBox="1"/>
          <p:nvPr/>
        </p:nvSpPr>
        <p:spPr>
          <a:xfrm>
            <a:off x="2036203" y="1852255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197572-2332-B5D0-9390-2901B2CC02FC}"/>
              </a:ext>
            </a:extLst>
          </p:cNvPr>
          <p:cNvSpPr txBox="1"/>
          <p:nvPr/>
        </p:nvSpPr>
        <p:spPr>
          <a:xfrm>
            <a:off x="2037291" y="185225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54136B-6E5D-F20F-78F8-35DFD3FE14D2}"/>
              </a:ext>
            </a:extLst>
          </p:cNvPr>
          <p:cNvSpPr txBox="1"/>
          <p:nvPr/>
        </p:nvSpPr>
        <p:spPr>
          <a:xfrm>
            <a:off x="2023972" y="182943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DA6305-C49D-7A96-F971-BD0AE8DD65C5}"/>
              </a:ext>
            </a:extLst>
          </p:cNvPr>
          <p:cNvSpPr txBox="1"/>
          <p:nvPr/>
        </p:nvSpPr>
        <p:spPr>
          <a:xfrm>
            <a:off x="2002053" y="1859063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8FE848-B105-A46F-8294-71E979921291}"/>
              </a:ext>
            </a:extLst>
          </p:cNvPr>
          <p:cNvSpPr txBox="1"/>
          <p:nvPr/>
        </p:nvSpPr>
        <p:spPr>
          <a:xfrm>
            <a:off x="2002053" y="1851284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5DF134-89F1-1F1A-202D-88DCDE6565EB}"/>
              </a:ext>
            </a:extLst>
          </p:cNvPr>
          <p:cNvSpPr txBox="1"/>
          <p:nvPr/>
        </p:nvSpPr>
        <p:spPr>
          <a:xfrm>
            <a:off x="2000965" y="1846889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6CA59B-D99A-42C8-A824-87063B43395A}"/>
              </a:ext>
            </a:extLst>
          </p:cNvPr>
          <p:cNvSpPr txBox="1"/>
          <p:nvPr/>
        </p:nvSpPr>
        <p:spPr>
          <a:xfrm>
            <a:off x="2030632" y="1866842"/>
            <a:ext cx="307674" cy="3838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9" grpId="0" animBg="1"/>
      <p:bldP spid="59" grpId="1" animBg="1"/>
      <p:bldP spid="61" grpId="0" animBg="1"/>
      <p:bldP spid="61" grpId="1" animBg="1"/>
      <p:bldP spid="80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95E5-81C8-05E0-DAAF-660A685B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DB8784-8A80-E889-229E-113DC9775913}"/>
              </a:ext>
            </a:extLst>
          </p:cNvPr>
          <p:cNvGraphicFramePr>
            <a:graphicFrameLocks noGrp="1"/>
          </p:cNvGraphicFramePr>
          <p:nvPr/>
        </p:nvGraphicFramePr>
        <p:xfrm>
          <a:off x="843528" y="3161287"/>
          <a:ext cx="10515600" cy="2937582"/>
        </p:xfrm>
        <a:graphic>
          <a:graphicData uri="http://schemas.openxmlformats.org/drawingml/2006/table">
            <a:tbl>
              <a:tblPr/>
              <a:tblGrid>
                <a:gridCol w="2591909">
                  <a:extLst>
                    <a:ext uri="{9D8B030D-6E8A-4147-A177-3AD203B41FA5}">
                      <a16:colId xmlns:a16="http://schemas.microsoft.com/office/drawing/2014/main" val="4090201606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2025204180"/>
                    </a:ext>
                  </a:extLst>
                </a:gridCol>
                <a:gridCol w="2739873">
                  <a:extLst>
                    <a:ext uri="{9D8B030D-6E8A-4147-A177-3AD203B41FA5}">
                      <a16:colId xmlns:a16="http://schemas.microsoft.com/office/drawing/2014/main" val="3984643403"/>
                    </a:ext>
                  </a:extLst>
                </a:gridCol>
                <a:gridCol w="2591909">
                  <a:extLst>
                    <a:ext uri="{9D8B030D-6E8A-4147-A177-3AD203B41FA5}">
                      <a16:colId xmlns:a16="http://schemas.microsoft.com/office/drawing/2014/main" val="1753625580"/>
                    </a:ext>
                  </a:extLst>
                </a:gridCol>
              </a:tblGrid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 /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 Text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0920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090776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54865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821110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718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32428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22392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15324"/>
                  </a:ext>
                </a:extLst>
              </a:tr>
              <a:tr h="32639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45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9A1B838-FA97-B8FA-CD48-4B298B9A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A64C-E32C-666F-82B8-F2EC7EDC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062"/>
            <a:ext cx="10515600" cy="1915063"/>
          </a:xfrm>
          <a:ln w="28575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64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6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 err="1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    </a:t>
            </a: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64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                                                 OFFSET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4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afterText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6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)))));</a:t>
            </a:r>
          </a:p>
          <a:p>
            <a:pPr marL="0" indent="0">
              <a:lnSpc>
                <a:spcPts val="1425"/>
              </a:lnSpc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95EC04-83E5-8412-205C-5AB8C5DA0379}"/>
              </a:ext>
            </a:extLst>
          </p:cNvPr>
          <p:cNvSpPr txBox="1">
            <a:spLocks/>
          </p:cNvSpPr>
          <p:nvPr/>
        </p:nvSpPr>
        <p:spPr>
          <a:xfrm>
            <a:off x="854015" y="523021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Video’s Formula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9A1C2-3143-E86E-6EB8-37819061E2CD}"/>
              </a:ext>
            </a:extLst>
          </p:cNvPr>
          <p:cNvSpPr/>
          <p:nvPr/>
        </p:nvSpPr>
        <p:spPr>
          <a:xfrm>
            <a:off x="2320506" y="2009955"/>
            <a:ext cx="1851444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11F16-83E9-61A3-32CD-18D69A86A122}"/>
              </a:ext>
            </a:extLst>
          </p:cNvPr>
          <p:cNvSpPr/>
          <p:nvPr/>
        </p:nvSpPr>
        <p:spPr>
          <a:xfrm>
            <a:off x="6303034" y="2274498"/>
            <a:ext cx="2547668" cy="6355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13ED7-A642-9964-84BE-2025F5DDD8FF}"/>
              </a:ext>
            </a:extLst>
          </p:cNvPr>
          <p:cNvSpPr/>
          <p:nvPr/>
        </p:nvSpPr>
        <p:spPr>
          <a:xfrm>
            <a:off x="2559169" y="1332654"/>
            <a:ext cx="2366513" cy="37956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F2FA7-0071-2086-8EE6-2B89A6393525}"/>
              </a:ext>
            </a:extLst>
          </p:cNvPr>
          <p:cNvSpPr/>
          <p:nvPr/>
        </p:nvSpPr>
        <p:spPr>
          <a:xfrm>
            <a:off x="3444455" y="5781855"/>
            <a:ext cx="2584869" cy="3795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CB5871-9D36-FA26-8724-C1176481432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46228" y="2389517"/>
            <a:ext cx="1430547" cy="3420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3BF7D-AC9C-6CD2-D0D6-5A79A8F4D29D}"/>
              </a:ext>
            </a:extLst>
          </p:cNvPr>
          <p:cNvSpPr/>
          <p:nvPr/>
        </p:nvSpPr>
        <p:spPr>
          <a:xfrm>
            <a:off x="8761869" y="5464841"/>
            <a:ext cx="2575947" cy="317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B1F3C-CB05-A129-5A37-C8B972EA0460}"/>
              </a:ext>
            </a:extLst>
          </p:cNvPr>
          <p:cNvSpPr/>
          <p:nvPr/>
        </p:nvSpPr>
        <p:spPr>
          <a:xfrm>
            <a:off x="4247020" y="2035841"/>
            <a:ext cx="525006" cy="3170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0CDCC4-CC44-6134-22EA-8FCB99A09A67}"/>
              </a:ext>
            </a:extLst>
          </p:cNvPr>
          <p:cNvCxnSpPr>
            <a:stCxn id="13" idx="2"/>
          </p:cNvCxnSpPr>
          <p:nvPr/>
        </p:nvCxnSpPr>
        <p:spPr>
          <a:xfrm>
            <a:off x="4509523" y="2352855"/>
            <a:ext cx="5361971" cy="3111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9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1999-F533-89E5-E6C0-1018E9FC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84FBB1-8891-81D8-3D84-60B888C3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76251"/>
              </p:ext>
            </p:extLst>
          </p:nvPr>
        </p:nvGraphicFramePr>
        <p:xfrm>
          <a:off x="883488" y="3265683"/>
          <a:ext cx="10515600" cy="3006232"/>
        </p:xfrm>
        <a:graphic>
          <a:graphicData uri="http://schemas.openxmlformats.org/drawingml/2006/table">
            <a:tbl>
              <a:tblPr/>
              <a:tblGrid>
                <a:gridCol w="1570700">
                  <a:extLst>
                    <a:ext uri="{9D8B030D-6E8A-4147-A177-3AD203B41FA5}">
                      <a16:colId xmlns:a16="http://schemas.microsoft.com/office/drawing/2014/main" val="1018493648"/>
                    </a:ext>
                  </a:extLst>
                </a:gridCol>
                <a:gridCol w="2933511">
                  <a:extLst>
                    <a:ext uri="{9D8B030D-6E8A-4147-A177-3AD203B41FA5}">
                      <a16:colId xmlns:a16="http://schemas.microsoft.com/office/drawing/2014/main" val="49037526"/>
                    </a:ext>
                  </a:extLst>
                </a:gridCol>
                <a:gridCol w="6011389">
                  <a:extLst>
                    <a:ext uri="{9D8B030D-6E8A-4147-A177-3AD203B41FA5}">
                      <a16:colId xmlns:a16="http://schemas.microsoft.com/office/drawing/2014/main" val="155547127"/>
                    </a:ext>
                  </a:extLst>
                </a:gridCol>
              </a:tblGrid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BeforeArray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AfterArray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 of Map which transformed two strings  -&gt; function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466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msexcel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84432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26564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958450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18829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 Note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onenote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1422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Query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PowerQuery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36767"/>
                  </a:ext>
                </a:extLst>
              </a:tr>
              <a:tr h="375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t,SUBSTITUTE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powerbi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127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53DB9-D525-2A4D-4215-52BAC41A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397"/>
              </p:ext>
            </p:extLst>
          </p:nvPr>
        </p:nvGraphicFramePr>
        <p:xfrm>
          <a:off x="868861" y="3254590"/>
          <a:ext cx="10515602" cy="3094960"/>
        </p:xfrm>
        <a:graphic>
          <a:graphicData uri="http://schemas.openxmlformats.org/drawingml/2006/table">
            <a:tbl>
              <a:tblPr>
                <a:solidFill>
                  <a:schemeClr val="bg2"/>
                </a:solidFill>
              </a:tblPr>
              <a:tblGrid>
                <a:gridCol w="1789514">
                  <a:extLst>
                    <a:ext uri="{9D8B030D-6E8A-4147-A177-3AD203B41FA5}">
                      <a16:colId xmlns:a16="http://schemas.microsoft.com/office/drawing/2014/main" val="544488029"/>
                    </a:ext>
                  </a:extLst>
                </a:gridCol>
                <a:gridCol w="6932604">
                  <a:extLst>
                    <a:ext uri="{9D8B030D-6E8A-4147-A177-3AD203B41FA5}">
                      <a16:colId xmlns:a16="http://schemas.microsoft.com/office/drawing/2014/main" val="3418826026"/>
                    </a:ext>
                  </a:extLst>
                </a:gridCol>
                <a:gridCol w="1793484">
                  <a:extLst>
                    <a:ext uri="{9D8B030D-6E8A-4147-A177-3AD203B41FA5}">
                      <a16:colId xmlns:a16="http://schemas.microsoft.com/office/drawing/2014/main" val="2840552221"/>
                    </a:ext>
                  </a:extLst>
                </a:gridCol>
              </a:tblGrid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 Explanation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ANSWER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530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,msexcel,Excel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3003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206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,PPT,PowerPoint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49750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,Office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365,Microsoft 365)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3512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,onenote,One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646794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,PowerQuery,Power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Query)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81273"/>
                  </a:ext>
                </a:extLst>
              </a:tr>
              <a:tr h="386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LAMBDA(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,SUBSTITUTE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PowerPoint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,powerbi,Power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Microsoft 365 PowerPoint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85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4E40D2-73B3-3FB9-50FB-F0F8051A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3"/>
            <a:ext cx="10515600" cy="63554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Reduction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63C-D84C-0949-A70B-8B595614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85" y="1020379"/>
            <a:ext cx="10515600" cy="1915063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8250DF"/>
                </a:solidFill>
                <a:effectLst/>
                <a:latin typeface="Consolas" panose="020B0609020204030204" pitchFamily="49" charset="0"/>
              </a:rPr>
              <a:t>MegaReplace2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extValue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beforeArray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afterArray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latin typeface="Consolas" panose="020B0609020204030204" pitchFamily="49" charset="0"/>
              </a:rPr>
              <a:t>SUBSTITUTE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beforeRow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afterRow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C4432B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9DA"/>
                </a:solidFill>
                <a:effectLst/>
                <a:latin typeface="Consolas" panose="020B0609020204030204" pitchFamily="49" charset="0"/>
              </a:rPr>
              <a:t>text1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282BE-77F8-B837-7C90-18B2D1D42B84}"/>
              </a:ext>
            </a:extLst>
          </p:cNvPr>
          <p:cNvSpPr txBox="1">
            <a:spLocks/>
          </p:cNvSpPr>
          <p:nvPr/>
        </p:nvSpPr>
        <p:spPr>
          <a:xfrm>
            <a:off x="854015" y="517428"/>
            <a:ext cx="10515600" cy="63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Best Correction for Video 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81EDC2-717E-3F52-4532-516EBFA6563E}"/>
              </a:ext>
            </a:extLst>
          </p:cNvPr>
          <p:cNvSpPr/>
          <p:nvPr/>
        </p:nvSpPr>
        <p:spPr>
          <a:xfrm>
            <a:off x="3226279" y="1277906"/>
            <a:ext cx="6599208" cy="9721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ED9641-C062-4A77-ED2C-36A0CFF7C3E4}"/>
              </a:ext>
            </a:extLst>
          </p:cNvPr>
          <p:cNvSpPr/>
          <p:nvPr/>
        </p:nvSpPr>
        <p:spPr>
          <a:xfrm>
            <a:off x="2567801" y="1026203"/>
            <a:ext cx="7421588" cy="1509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2771F-2DFE-ADE3-AE24-80FF93831983}"/>
              </a:ext>
            </a:extLst>
          </p:cNvPr>
          <p:cNvCxnSpPr/>
          <p:nvPr/>
        </p:nvCxnSpPr>
        <p:spPr>
          <a:xfrm>
            <a:off x="2122098" y="3933645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88E96E-9DAE-1C07-AB4F-5DA3026EF807}"/>
              </a:ext>
            </a:extLst>
          </p:cNvPr>
          <p:cNvCxnSpPr/>
          <p:nvPr/>
        </p:nvCxnSpPr>
        <p:spPr>
          <a:xfrm>
            <a:off x="7366958" y="3933645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77E0F-49EF-0310-82C0-4B8E1EB4A1F0}"/>
              </a:ext>
            </a:extLst>
          </p:cNvPr>
          <p:cNvCxnSpPr/>
          <p:nvPr/>
        </p:nvCxnSpPr>
        <p:spPr>
          <a:xfrm flipH="1">
            <a:off x="2122098" y="3933645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8CCE74-B915-2CDD-5FC4-E295EDFDBB52}"/>
              </a:ext>
            </a:extLst>
          </p:cNvPr>
          <p:cNvCxnSpPr/>
          <p:nvPr/>
        </p:nvCxnSpPr>
        <p:spPr>
          <a:xfrm>
            <a:off x="2136482" y="4327573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54B556-06FB-69AD-1810-C521DB003AE1}"/>
              </a:ext>
            </a:extLst>
          </p:cNvPr>
          <p:cNvCxnSpPr/>
          <p:nvPr/>
        </p:nvCxnSpPr>
        <p:spPr>
          <a:xfrm>
            <a:off x="7390307" y="432757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60614-7C06-880C-75C2-C0BD03BC67C6}"/>
              </a:ext>
            </a:extLst>
          </p:cNvPr>
          <p:cNvCxnSpPr/>
          <p:nvPr/>
        </p:nvCxnSpPr>
        <p:spPr>
          <a:xfrm flipH="1">
            <a:off x="2136482" y="4327573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675EA-DAF4-7803-C1A1-302F96C80C24}"/>
              </a:ext>
            </a:extLst>
          </p:cNvPr>
          <p:cNvCxnSpPr/>
          <p:nvPr/>
        </p:nvCxnSpPr>
        <p:spPr>
          <a:xfrm>
            <a:off x="2127856" y="4707150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12704-68B0-3C4D-6F18-BEEFB8B71F3F}"/>
              </a:ext>
            </a:extLst>
          </p:cNvPr>
          <p:cNvCxnSpPr/>
          <p:nvPr/>
        </p:nvCxnSpPr>
        <p:spPr>
          <a:xfrm>
            <a:off x="7372716" y="4707150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58C94F-02B0-D7FE-DE48-EA2C1880B74C}"/>
              </a:ext>
            </a:extLst>
          </p:cNvPr>
          <p:cNvCxnSpPr/>
          <p:nvPr/>
        </p:nvCxnSpPr>
        <p:spPr>
          <a:xfrm flipH="1">
            <a:off x="2127856" y="4707150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9118F4-285B-5C0C-228F-CC9B77B8E5EC}"/>
              </a:ext>
            </a:extLst>
          </p:cNvPr>
          <p:cNvCxnSpPr/>
          <p:nvPr/>
        </p:nvCxnSpPr>
        <p:spPr>
          <a:xfrm>
            <a:off x="2119230" y="5095334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C0284-E60E-61D8-F123-7B6D6D3EBEB4}"/>
              </a:ext>
            </a:extLst>
          </p:cNvPr>
          <p:cNvCxnSpPr/>
          <p:nvPr/>
        </p:nvCxnSpPr>
        <p:spPr>
          <a:xfrm>
            <a:off x="7364090" y="5086708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D14D2-8896-7441-5B41-B672D0BD42B7}"/>
              </a:ext>
            </a:extLst>
          </p:cNvPr>
          <p:cNvCxnSpPr/>
          <p:nvPr/>
        </p:nvCxnSpPr>
        <p:spPr>
          <a:xfrm flipH="1">
            <a:off x="2119230" y="5086708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717699-A551-6893-52B0-5D982B7761B2}"/>
              </a:ext>
            </a:extLst>
          </p:cNvPr>
          <p:cNvCxnSpPr/>
          <p:nvPr/>
        </p:nvCxnSpPr>
        <p:spPr>
          <a:xfrm>
            <a:off x="2119228" y="5500766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D8EC73-9A74-34F4-CCB0-9C07547F2E5B}"/>
              </a:ext>
            </a:extLst>
          </p:cNvPr>
          <p:cNvCxnSpPr/>
          <p:nvPr/>
        </p:nvCxnSpPr>
        <p:spPr>
          <a:xfrm>
            <a:off x="7364088" y="5509392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37C8BB-A5AF-E82A-0680-F3F1EC5A34A0}"/>
              </a:ext>
            </a:extLst>
          </p:cNvPr>
          <p:cNvCxnSpPr/>
          <p:nvPr/>
        </p:nvCxnSpPr>
        <p:spPr>
          <a:xfrm flipH="1">
            <a:off x="2119228" y="5500766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2FBF87-AB50-9D8C-0DEF-625CF2885462}"/>
              </a:ext>
            </a:extLst>
          </p:cNvPr>
          <p:cNvCxnSpPr/>
          <p:nvPr/>
        </p:nvCxnSpPr>
        <p:spPr>
          <a:xfrm>
            <a:off x="2084720" y="5897589"/>
            <a:ext cx="109555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F071B6-D347-8314-BF71-567F9EC1030A}"/>
              </a:ext>
            </a:extLst>
          </p:cNvPr>
          <p:cNvCxnSpPr>
            <a:cxnSpLocks/>
          </p:cNvCxnSpPr>
          <p:nvPr/>
        </p:nvCxnSpPr>
        <p:spPr>
          <a:xfrm>
            <a:off x="8203721" y="5897589"/>
            <a:ext cx="13946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5FC47A-29A0-5C27-9E58-AB3C80BBC86C}"/>
              </a:ext>
            </a:extLst>
          </p:cNvPr>
          <p:cNvCxnSpPr/>
          <p:nvPr/>
        </p:nvCxnSpPr>
        <p:spPr>
          <a:xfrm flipH="1">
            <a:off x="2084720" y="5897589"/>
            <a:ext cx="7504981" cy="250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FCC9A4-0F5E-2CD1-0E7A-F8400D9E78DC}"/>
              </a:ext>
            </a:extLst>
          </p:cNvPr>
          <p:cNvCxnSpPr/>
          <p:nvPr/>
        </p:nvCxnSpPr>
        <p:spPr>
          <a:xfrm>
            <a:off x="7338209" y="6277143"/>
            <a:ext cx="2268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D429E-A9EA-EF34-A17E-E639CBE7A202}"/>
              </a:ext>
            </a:extLst>
          </p:cNvPr>
          <p:cNvCxnSpPr>
            <a:cxnSpLocks/>
          </p:cNvCxnSpPr>
          <p:nvPr/>
        </p:nvCxnSpPr>
        <p:spPr>
          <a:xfrm>
            <a:off x="5077238" y="2091720"/>
            <a:ext cx="0" cy="283227"/>
          </a:xfrm>
          <a:prstGeom prst="straightConnector1">
            <a:avLst/>
          </a:prstGeom>
          <a:ln w="57150">
            <a:solidFill>
              <a:srgbClr val="FA6A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9408CFDA-E3EB-6033-8402-6E7CCD0178DA}"/>
              </a:ext>
            </a:extLst>
          </p:cNvPr>
          <p:cNvSpPr/>
          <p:nvPr/>
        </p:nvSpPr>
        <p:spPr>
          <a:xfrm>
            <a:off x="5077238" y="2456184"/>
            <a:ext cx="555811" cy="265687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857F4E5B-8945-0B33-2DDE-3EE6F0DF2F71}"/>
              </a:ext>
            </a:extLst>
          </p:cNvPr>
          <p:cNvSpPr/>
          <p:nvPr/>
        </p:nvSpPr>
        <p:spPr>
          <a:xfrm>
            <a:off x="4560920" y="2458888"/>
            <a:ext cx="1828800" cy="44140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B8ED93-438D-ECD8-8461-F644DF8E6586}"/>
              </a:ext>
            </a:extLst>
          </p:cNvPr>
          <p:cNvCxnSpPr>
            <a:cxnSpLocks/>
          </p:cNvCxnSpPr>
          <p:nvPr/>
        </p:nvCxnSpPr>
        <p:spPr>
          <a:xfrm rot="5400000">
            <a:off x="2978841" y="2127248"/>
            <a:ext cx="1843315" cy="1654922"/>
          </a:xfrm>
          <a:prstGeom prst="bentConnector3">
            <a:avLst>
              <a:gd name="adj1" fmla="val 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7A3D12-0C36-D2BF-EC2F-93066300F556}"/>
              </a:ext>
            </a:extLst>
          </p:cNvPr>
          <p:cNvSpPr/>
          <p:nvPr/>
        </p:nvSpPr>
        <p:spPr>
          <a:xfrm>
            <a:off x="9567764" y="6012882"/>
            <a:ext cx="1809387" cy="362464"/>
          </a:xfrm>
          <a:custGeom>
            <a:avLst/>
            <a:gdLst>
              <a:gd name="connsiteX0" fmla="*/ 0 w 1809387"/>
              <a:gd name="connsiteY0" fmla="*/ 0 h 362464"/>
              <a:gd name="connsiteX1" fmla="*/ 452347 w 1809387"/>
              <a:gd name="connsiteY1" fmla="*/ 0 h 362464"/>
              <a:gd name="connsiteX2" fmla="*/ 886600 w 1809387"/>
              <a:gd name="connsiteY2" fmla="*/ 0 h 362464"/>
              <a:gd name="connsiteX3" fmla="*/ 1357040 w 1809387"/>
              <a:gd name="connsiteY3" fmla="*/ 0 h 362464"/>
              <a:gd name="connsiteX4" fmla="*/ 1809387 w 1809387"/>
              <a:gd name="connsiteY4" fmla="*/ 0 h 362464"/>
              <a:gd name="connsiteX5" fmla="*/ 1809387 w 1809387"/>
              <a:gd name="connsiteY5" fmla="*/ 362464 h 362464"/>
              <a:gd name="connsiteX6" fmla="*/ 1411322 w 1809387"/>
              <a:gd name="connsiteY6" fmla="*/ 362464 h 362464"/>
              <a:gd name="connsiteX7" fmla="*/ 1013257 w 1809387"/>
              <a:gd name="connsiteY7" fmla="*/ 362464 h 362464"/>
              <a:gd name="connsiteX8" fmla="*/ 597098 w 1809387"/>
              <a:gd name="connsiteY8" fmla="*/ 362464 h 362464"/>
              <a:gd name="connsiteX9" fmla="*/ 0 w 1809387"/>
              <a:gd name="connsiteY9" fmla="*/ 362464 h 362464"/>
              <a:gd name="connsiteX10" fmla="*/ 0 w 1809387"/>
              <a:gd name="connsiteY10" fmla="*/ 0 h 36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9387" h="362464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12572" y="115689"/>
                  <a:pt x="1803839" y="207350"/>
                  <a:pt x="1809387" y="362464"/>
                </a:cubicBezTo>
                <a:cubicBezTo>
                  <a:pt x="1627777" y="385949"/>
                  <a:pt x="1553022" y="322997"/>
                  <a:pt x="1411322" y="362464"/>
                </a:cubicBezTo>
                <a:cubicBezTo>
                  <a:pt x="1269623" y="401931"/>
                  <a:pt x="1159825" y="360471"/>
                  <a:pt x="1013257" y="362464"/>
                </a:cubicBezTo>
                <a:cubicBezTo>
                  <a:pt x="866690" y="364457"/>
                  <a:pt x="709045" y="350544"/>
                  <a:pt x="597098" y="362464"/>
                </a:cubicBezTo>
                <a:cubicBezTo>
                  <a:pt x="485151" y="374384"/>
                  <a:pt x="198544" y="354678"/>
                  <a:pt x="0" y="362464"/>
                </a:cubicBezTo>
                <a:cubicBezTo>
                  <a:pt x="-11986" y="202825"/>
                  <a:pt x="7802" y="892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CE2663-F2FE-8CF9-A072-C2490EB43279}"/>
              </a:ext>
            </a:extLst>
          </p:cNvPr>
          <p:cNvCxnSpPr>
            <a:cxnSpLocks/>
          </p:cNvCxnSpPr>
          <p:nvPr/>
        </p:nvCxnSpPr>
        <p:spPr>
          <a:xfrm flipH="1" flipV="1">
            <a:off x="5564038" y="2056568"/>
            <a:ext cx="516147" cy="2357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470F1-980F-5802-4523-5933F924591A}"/>
              </a:ext>
            </a:extLst>
          </p:cNvPr>
          <p:cNvSpPr txBox="1"/>
          <p:nvPr/>
        </p:nvSpPr>
        <p:spPr>
          <a:xfrm>
            <a:off x="2506990" y="1006885"/>
            <a:ext cx="762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SCAN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687A49-BCAB-0969-39FA-D7DE71C91A49}"/>
              </a:ext>
            </a:extLst>
          </p:cNvPr>
          <p:cNvSpPr/>
          <p:nvPr/>
        </p:nvSpPr>
        <p:spPr>
          <a:xfrm>
            <a:off x="9566031" y="3668889"/>
            <a:ext cx="1809387" cy="2835637"/>
          </a:xfrm>
          <a:custGeom>
            <a:avLst/>
            <a:gdLst>
              <a:gd name="connsiteX0" fmla="*/ 0 w 1809387"/>
              <a:gd name="connsiteY0" fmla="*/ 0 h 2835637"/>
              <a:gd name="connsiteX1" fmla="*/ 452347 w 1809387"/>
              <a:gd name="connsiteY1" fmla="*/ 0 h 2835637"/>
              <a:gd name="connsiteX2" fmla="*/ 886600 w 1809387"/>
              <a:gd name="connsiteY2" fmla="*/ 0 h 2835637"/>
              <a:gd name="connsiteX3" fmla="*/ 1357040 w 1809387"/>
              <a:gd name="connsiteY3" fmla="*/ 0 h 2835637"/>
              <a:gd name="connsiteX4" fmla="*/ 1809387 w 1809387"/>
              <a:gd name="connsiteY4" fmla="*/ 0 h 2835637"/>
              <a:gd name="connsiteX5" fmla="*/ 1809387 w 1809387"/>
              <a:gd name="connsiteY5" fmla="*/ 567127 h 2835637"/>
              <a:gd name="connsiteX6" fmla="*/ 1809387 w 1809387"/>
              <a:gd name="connsiteY6" fmla="*/ 1049186 h 2835637"/>
              <a:gd name="connsiteX7" fmla="*/ 1809387 w 1809387"/>
              <a:gd name="connsiteY7" fmla="*/ 1616313 h 2835637"/>
              <a:gd name="connsiteX8" fmla="*/ 1809387 w 1809387"/>
              <a:gd name="connsiteY8" fmla="*/ 2098371 h 2835637"/>
              <a:gd name="connsiteX9" fmla="*/ 1809387 w 1809387"/>
              <a:gd name="connsiteY9" fmla="*/ 2835637 h 2835637"/>
              <a:gd name="connsiteX10" fmla="*/ 1411322 w 1809387"/>
              <a:gd name="connsiteY10" fmla="*/ 2835637 h 2835637"/>
              <a:gd name="connsiteX11" fmla="*/ 922787 w 1809387"/>
              <a:gd name="connsiteY11" fmla="*/ 2835637 h 2835637"/>
              <a:gd name="connsiteX12" fmla="*/ 434253 w 1809387"/>
              <a:gd name="connsiteY12" fmla="*/ 2835637 h 2835637"/>
              <a:gd name="connsiteX13" fmla="*/ 0 w 1809387"/>
              <a:gd name="connsiteY13" fmla="*/ 2835637 h 2835637"/>
              <a:gd name="connsiteX14" fmla="*/ 0 w 1809387"/>
              <a:gd name="connsiteY14" fmla="*/ 2296866 h 2835637"/>
              <a:gd name="connsiteX15" fmla="*/ 0 w 1809387"/>
              <a:gd name="connsiteY15" fmla="*/ 1729739 h 2835637"/>
              <a:gd name="connsiteX16" fmla="*/ 0 w 1809387"/>
              <a:gd name="connsiteY16" fmla="*/ 1105898 h 2835637"/>
              <a:gd name="connsiteX17" fmla="*/ 0 w 1809387"/>
              <a:gd name="connsiteY17" fmla="*/ 595484 h 2835637"/>
              <a:gd name="connsiteX18" fmla="*/ 0 w 1809387"/>
              <a:gd name="connsiteY18" fmla="*/ 0 h 283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9387" h="2835637" extrusionOk="0">
                <a:moveTo>
                  <a:pt x="0" y="0"/>
                </a:moveTo>
                <a:cubicBezTo>
                  <a:pt x="109860" y="-53902"/>
                  <a:pt x="302210" y="22484"/>
                  <a:pt x="452347" y="0"/>
                </a:cubicBezTo>
                <a:cubicBezTo>
                  <a:pt x="602484" y="-22484"/>
                  <a:pt x="692444" y="17500"/>
                  <a:pt x="886600" y="0"/>
                </a:cubicBezTo>
                <a:cubicBezTo>
                  <a:pt x="1080756" y="-17500"/>
                  <a:pt x="1143780" y="36770"/>
                  <a:pt x="1357040" y="0"/>
                </a:cubicBezTo>
                <a:cubicBezTo>
                  <a:pt x="1570300" y="-36770"/>
                  <a:pt x="1647450" y="16623"/>
                  <a:pt x="1809387" y="0"/>
                </a:cubicBezTo>
                <a:cubicBezTo>
                  <a:pt x="1836122" y="124087"/>
                  <a:pt x="1804179" y="403021"/>
                  <a:pt x="1809387" y="567127"/>
                </a:cubicBezTo>
                <a:cubicBezTo>
                  <a:pt x="1814595" y="731233"/>
                  <a:pt x="1796096" y="817147"/>
                  <a:pt x="1809387" y="1049186"/>
                </a:cubicBezTo>
                <a:cubicBezTo>
                  <a:pt x="1822678" y="1281225"/>
                  <a:pt x="1783587" y="1397745"/>
                  <a:pt x="1809387" y="1616313"/>
                </a:cubicBezTo>
                <a:cubicBezTo>
                  <a:pt x="1835187" y="1834881"/>
                  <a:pt x="1752911" y="1921813"/>
                  <a:pt x="1809387" y="2098371"/>
                </a:cubicBezTo>
                <a:cubicBezTo>
                  <a:pt x="1865863" y="2274929"/>
                  <a:pt x="1800978" y="2537968"/>
                  <a:pt x="1809387" y="2835637"/>
                </a:cubicBezTo>
                <a:cubicBezTo>
                  <a:pt x="1674436" y="2857891"/>
                  <a:pt x="1562800" y="2804792"/>
                  <a:pt x="1411322" y="2835637"/>
                </a:cubicBezTo>
                <a:cubicBezTo>
                  <a:pt x="1259845" y="2866482"/>
                  <a:pt x="1046528" y="2827795"/>
                  <a:pt x="922787" y="2835637"/>
                </a:cubicBezTo>
                <a:cubicBezTo>
                  <a:pt x="799046" y="2843479"/>
                  <a:pt x="592907" y="2792791"/>
                  <a:pt x="434253" y="2835637"/>
                </a:cubicBezTo>
                <a:cubicBezTo>
                  <a:pt x="275599" y="2878483"/>
                  <a:pt x="127597" y="2834310"/>
                  <a:pt x="0" y="2835637"/>
                </a:cubicBezTo>
                <a:cubicBezTo>
                  <a:pt x="-61969" y="2648585"/>
                  <a:pt x="56144" y="2541095"/>
                  <a:pt x="0" y="2296866"/>
                </a:cubicBezTo>
                <a:cubicBezTo>
                  <a:pt x="-56144" y="2052637"/>
                  <a:pt x="21788" y="1960531"/>
                  <a:pt x="0" y="1729739"/>
                </a:cubicBezTo>
                <a:cubicBezTo>
                  <a:pt x="-21788" y="1498947"/>
                  <a:pt x="73158" y="1315109"/>
                  <a:pt x="0" y="1105898"/>
                </a:cubicBezTo>
                <a:cubicBezTo>
                  <a:pt x="-73158" y="896687"/>
                  <a:pt x="59580" y="817644"/>
                  <a:pt x="0" y="595484"/>
                </a:cubicBezTo>
                <a:cubicBezTo>
                  <a:pt x="-59580" y="373324"/>
                  <a:pt x="55155" y="293734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F2DC-C072-B55E-BD6B-4466C47669D0}"/>
              </a:ext>
            </a:extLst>
          </p:cNvPr>
          <p:cNvSpPr txBox="1"/>
          <p:nvPr/>
        </p:nvSpPr>
        <p:spPr>
          <a:xfrm>
            <a:off x="845136" y="6504526"/>
            <a:ext cx="1190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4" grpId="0" animBg="1"/>
      <p:bldP spid="45" grpId="0" animBg="1"/>
      <p:bldP spid="8" grpId="0" animBg="1"/>
      <p:bldP spid="8" grpId="1" animBg="1"/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9BB6-86B9-8E5E-C599-1903086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57" y="107950"/>
            <a:ext cx="11164443" cy="930275"/>
          </a:xfrm>
        </p:spPr>
        <p:txBody>
          <a:bodyPr/>
          <a:lstStyle/>
          <a:p>
            <a:r>
              <a:rPr lang="en-US" dirty="0"/>
              <a:t>Compare Dependency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FA69D-6EF9-1AE5-C921-0E9CB238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" y="2706683"/>
            <a:ext cx="5458968" cy="3969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7699E-F2E3-783B-F67A-24129E4B9D1A}"/>
              </a:ext>
            </a:extLst>
          </p:cNvPr>
          <p:cNvSpPr txBox="1"/>
          <p:nvPr/>
        </p:nvSpPr>
        <p:spPr>
          <a:xfrm>
            <a:off x="615429" y="2085750"/>
            <a:ext cx="531495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C6BB2-54DE-AC8F-AB98-7E66B52EE01C}"/>
              </a:ext>
            </a:extLst>
          </p:cNvPr>
          <p:cNvSpPr txBox="1"/>
          <p:nvPr/>
        </p:nvSpPr>
        <p:spPr>
          <a:xfrm>
            <a:off x="6298460" y="2060352"/>
            <a:ext cx="55756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74400-B762-53DE-FC8A-0E0BFA29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02" y="2732081"/>
            <a:ext cx="5690586" cy="38549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56EBAD-EDCE-A547-6F30-1B07B3C0F16E}"/>
              </a:ext>
            </a:extLst>
          </p:cNvPr>
          <p:cNvSpPr/>
          <p:nvPr/>
        </p:nvSpPr>
        <p:spPr>
          <a:xfrm>
            <a:off x="6029325" y="914400"/>
            <a:ext cx="211677" cy="57139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C186E-CF2B-ACFB-E40E-74DF4697CCA2}"/>
              </a:ext>
            </a:extLst>
          </p:cNvPr>
          <p:cNvSpPr txBox="1"/>
          <p:nvPr/>
        </p:nvSpPr>
        <p:spPr>
          <a:xfrm>
            <a:off x="6313011" y="914400"/>
            <a:ext cx="5575668" cy="1104699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fontAlgn="base">
              <a:lnSpc>
                <a:spcPts val="1560"/>
              </a:lnSpc>
              <a:spcAft>
                <a:spcPts val="750"/>
              </a:spcAft>
              <a:tabLst>
                <a:tab pos="457200" algn="l"/>
              </a:tabLst>
            </a:pPr>
            <a:r>
              <a:rPr lang="en-US" sz="2600" b="1" kern="0" dirty="0">
                <a:ea typeface="Aptos" panose="020B0004020202020204" pitchFamily="34" charset="0"/>
                <a:cs typeface="Times New Roman" panose="02020603050405020304" pitchFamily="18" charset="0"/>
              </a:rPr>
              <a:t>Excel 365</a:t>
            </a:r>
            <a:endParaRPr lang="en-US" sz="2000" b="1" kern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C760B-F7B8-4706-8E26-BE1D14FA82DC}"/>
              </a:ext>
            </a:extLst>
          </p:cNvPr>
          <p:cNvSpPr txBox="1"/>
          <p:nvPr/>
        </p:nvSpPr>
        <p:spPr>
          <a:xfrm>
            <a:off x="600879" y="887299"/>
            <a:ext cx="5329499" cy="1145682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fontAlgn="base">
              <a:lnSpc>
                <a:spcPct val="120000"/>
              </a:lnSpc>
              <a:spcAft>
                <a:spcPts val="750"/>
              </a:spcAft>
              <a:tabLst>
                <a:tab pos="457200" algn="l"/>
              </a:tabLst>
            </a:pPr>
            <a:r>
              <a:rPr lang="en-US" sz="4500" b="1" kern="0" dirty="0">
                <a:ea typeface="Aptos" panose="020B0004020202020204" pitchFamily="34" charset="0"/>
                <a:cs typeface="Times New Roman" panose="02020603050405020304" pitchFamily="18" charset="0"/>
              </a:rPr>
              <a:t>Classic Excel</a:t>
            </a:r>
            <a:endParaRPr lang="en-US" sz="2900" b="1" kern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2000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400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refers to individual cells as you move down the column.</a:t>
            </a:r>
            <a:endParaRPr lang="en-US" sz="3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C698B-837A-1A7D-27DC-12BC3EE40FDC}"/>
              </a:ext>
            </a:extLst>
          </p:cNvPr>
          <p:cNvSpPr txBox="1"/>
          <p:nvPr/>
        </p:nvSpPr>
        <p:spPr>
          <a:xfrm>
            <a:off x="603544" y="914348"/>
            <a:ext cx="11316159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Calculations are garbage.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The same but different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They are not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/>
              <a:t> Pay attention to the dependency pattern differences in 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sz="6000" dirty="0"/>
              <a:t> only.</a:t>
            </a:r>
          </a:p>
        </p:txBody>
      </p:sp>
    </p:spTree>
    <p:extLst>
      <p:ext uri="{BB962C8B-B14F-4D97-AF65-F5344CB8AC3E}">
        <p14:creationId xmlns:p14="http://schemas.microsoft.com/office/powerpoint/2010/main" val="27208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</a:t>
            </a:r>
            <a:r>
              <a:rPr lang="en-US" sz="2400" b="1" dirty="0"/>
              <a:t>causes the circular reference</a:t>
            </a:r>
            <a:r>
              <a:rPr lang="en-US" sz="2400" dirty="0"/>
              <a:t>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4069E-599F-8AF2-E693-AAE76DA61693}"/>
              </a:ext>
            </a:extLst>
          </p:cNvPr>
          <p:cNvSpPr/>
          <p:nvPr/>
        </p:nvSpPr>
        <p:spPr>
          <a:xfrm>
            <a:off x="750496" y="2663026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dirty="0">
                <a:solidFill>
                  <a:schemeClr val="tx1"/>
                </a:solidFill>
              </a:rPr>
              <a:t>Issue with Divergence from Functional Programming.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8C52-1BAD-ECAE-C73D-2F36E1E7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More Functional Fun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5D0-E83E-674A-B369-84C90339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Collection of items of the </a:t>
            </a:r>
            <a:r>
              <a:rPr lang="en-US" sz="2200" b="1" dirty="0">
                <a:solidFill>
                  <a:srgbClr val="7030A0"/>
                </a:solidFill>
              </a:rPr>
              <a:t>same type</a:t>
            </a:r>
          </a:p>
          <a:p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Collection of items of </a:t>
            </a:r>
            <a:r>
              <a:rPr lang="en-US" sz="2200" b="1" dirty="0">
                <a:solidFill>
                  <a:srgbClr val="0070C0"/>
                </a:solidFill>
              </a:rPr>
              <a:t>diffe</a:t>
            </a:r>
            <a:r>
              <a:rPr lang="en-US" sz="2200" b="1" dirty="0">
                <a:solidFill>
                  <a:srgbClr val="FF0000"/>
                </a:solidFill>
              </a:rPr>
              <a:t>rent t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</a:rPr>
              <a:t>ypes</a:t>
            </a:r>
            <a:r>
              <a:rPr lang="en-US" sz="2200" b="1" dirty="0"/>
              <a:t>, </a:t>
            </a:r>
            <a:r>
              <a:rPr lang="en-US" sz="2200" dirty="0"/>
              <a:t>which is a new type.</a:t>
            </a:r>
          </a:p>
          <a:p>
            <a:pPr lvl="1"/>
            <a:r>
              <a:rPr lang="en-US" dirty="0"/>
              <a:t>Used to create an object with different properties.</a:t>
            </a:r>
            <a:endParaRPr lang="en-US" sz="1800" dirty="0"/>
          </a:p>
          <a:p>
            <a:pPr lvl="2"/>
            <a:r>
              <a:rPr lang="en-US" sz="1800" dirty="0"/>
              <a:t>For example: Policyholder properties are </a:t>
            </a:r>
            <a:r>
              <a:rPr lang="en-US" sz="1800" dirty="0">
                <a:solidFill>
                  <a:srgbClr val="0070C0"/>
                </a:solidFill>
              </a:rPr>
              <a:t>issue 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gender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premium amount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The </a:t>
            </a:r>
            <a:r>
              <a:rPr lang="en-US" sz="1800" dirty="0">
                <a:solidFill>
                  <a:srgbClr val="7030A0"/>
                </a:solidFill>
              </a:rPr>
              <a:t>tuple</a:t>
            </a:r>
            <a:r>
              <a:rPr lang="en-US" sz="1800" dirty="0"/>
              <a:t> named policyholder would contain and </a:t>
            </a:r>
            <a:r>
              <a:rPr lang="en-US" sz="1800" dirty="0">
                <a:solidFill>
                  <a:srgbClr val="0070C0"/>
                </a:solidFill>
              </a:rPr>
              <a:t>integer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string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double</a:t>
            </a:r>
            <a:r>
              <a:rPr lang="en-US" sz="1800" dirty="0"/>
              <a:t>.</a:t>
            </a:r>
          </a:p>
          <a:p>
            <a:r>
              <a:rPr lang="en-US" sz="2200" dirty="0"/>
              <a:t>The policyholder extract would be a list of policyholder tuples.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Problem: Excel combines these concepts.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It may sound a good simplification, but it complicates greatly!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213C8-9F34-D73F-6CE2-0F425DF3E4F2}"/>
              </a:ext>
            </a:extLst>
          </p:cNvPr>
          <p:cNvCxnSpPr/>
          <p:nvPr/>
        </p:nvCxnSpPr>
        <p:spPr>
          <a:xfrm>
            <a:off x="966158" y="5037826"/>
            <a:ext cx="96788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5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AC8-D4FF-C0C1-A38B-243B6B6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6" y="106333"/>
            <a:ext cx="10954108" cy="859826"/>
          </a:xfrm>
        </p:spPr>
        <p:txBody>
          <a:bodyPr/>
          <a:lstStyle/>
          <a:p>
            <a:r>
              <a:rPr lang="en-US" dirty="0"/>
              <a:t>Lambda Helper Limitation / No Tuples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B24EA-CD50-8BC7-9030-1B2A9BBF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5" y="2493033"/>
            <a:ext cx="5579853" cy="4267259"/>
          </a:xfrm>
          <a:ln w="2857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SCAN / REDUCE functions</a:t>
            </a:r>
          </a:p>
          <a:p>
            <a:pPr lvl="1"/>
            <a:r>
              <a:rPr lang="en-US" sz="1600" dirty="0"/>
              <a:t>Scans an array by applying a </a:t>
            </a:r>
            <a:r>
              <a:rPr lang="en-US" sz="1600" dirty="0">
                <a:hlinkClick r:id="rId2"/>
              </a:rPr>
              <a:t>LAMBDA </a:t>
            </a:r>
            <a:r>
              <a:rPr lang="en-US" sz="1600" dirty="0"/>
              <a:t>to each value and returns an array that has each intermediate value.  </a:t>
            </a:r>
          </a:p>
          <a:p>
            <a:pPr lvl="1"/>
            <a:r>
              <a:rPr lang="en-US" sz="1600" dirty="0"/>
              <a:t>Reduce returns the last value of the Scan.</a:t>
            </a:r>
          </a:p>
          <a:p>
            <a:r>
              <a:rPr lang="en-US" sz="1600" b="1" dirty="0">
                <a:highlight>
                  <a:srgbClr val="00FF00"/>
                </a:highlight>
              </a:rPr>
              <a:t>Syntax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=SCAN ([</a:t>
            </a:r>
            <a:r>
              <a:rPr lang="en-US" sz="1600" dirty="0" err="1">
                <a:highlight>
                  <a:srgbClr val="FFFF00"/>
                </a:highlight>
              </a:rPr>
              <a:t>initial_value</a:t>
            </a:r>
            <a:r>
              <a:rPr lang="en-US" sz="1600" dirty="0">
                <a:highlight>
                  <a:srgbClr val="FFFF00"/>
                </a:highlight>
              </a:rPr>
              <a:t>], array, </a:t>
            </a:r>
            <a:r>
              <a:rPr lang="en-US" sz="1600" b="1" dirty="0">
                <a:highlight>
                  <a:srgbClr val="FFFF00"/>
                </a:highlight>
              </a:rPr>
              <a:t>lambda(accumulator, value, body)</a:t>
            </a:r>
            <a:r>
              <a:rPr lang="en-US" sz="1600" dirty="0">
                <a:highlight>
                  <a:srgbClr val="FFFF00"/>
                </a:highlight>
              </a:rPr>
              <a:t>)</a:t>
            </a:r>
          </a:p>
          <a:p>
            <a:pPr lvl="2"/>
            <a:r>
              <a:rPr lang="en-US" sz="1600" dirty="0"/>
              <a:t>Example=     SCAN(1,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2"/>
            <a:r>
              <a:rPr lang="en-US" sz="1600" dirty="0"/>
              <a:t>Example=REDUCE(1, A1:C2, LAMBDA(</a:t>
            </a:r>
            <a:r>
              <a:rPr lang="en-US" sz="1600" dirty="0" err="1"/>
              <a:t>a,b,a</a:t>
            </a:r>
            <a:r>
              <a:rPr lang="en-US" sz="1600" dirty="0"/>
              <a:t>*b))</a:t>
            </a:r>
          </a:p>
          <a:p>
            <a:pPr lvl="1"/>
            <a:r>
              <a:rPr lang="en-US" sz="1600" dirty="0"/>
              <a:t>The SCAN or Reduce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[</a:t>
            </a:r>
            <a:r>
              <a:rPr lang="en-US" sz="1600" b="1" dirty="0" err="1">
                <a:effectLst/>
              </a:rPr>
              <a:t>initial_value</a:t>
            </a:r>
            <a:r>
              <a:rPr lang="en-US" sz="1600" b="1" dirty="0">
                <a:effectLst/>
              </a:rPr>
              <a:t>]</a:t>
            </a:r>
            <a:r>
              <a:rPr lang="en-US" sz="1600" dirty="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array   </a:t>
            </a:r>
            <a:r>
              <a:rPr lang="en-US" sz="1600" dirty="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600" b="1" dirty="0">
                <a:effectLst/>
              </a:rPr>
              <a:t>lambda   </a:t>
            </a:r>
            <a:r>
              <a:rPr lang="en-US" sz="1600" dirty="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accumulator </a:t>
            </a:r>
            <a:r>
              <a:rPr lang="en-US" sz="1600" dirty="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value </a:t>
            </a:r>
            <a:r>
              <a:rPr lang="en-US" sz="1600" dirty="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600" b="1" dirty="0">
                <a:effectLst/>
              </a:rPr>
              <a:t>body </a:t>
            </a:r>
            <a:r>
              <a:rPr lang="en-US" sz="1600" dirty="0">
                <a:effectLst/>
              </a:rPr>
              <a:t>    The calculation applied to each element in the array.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C90A6-18EF-965C-BD9F-5DCD7FD56F6F}"/>
              </a:ext>
            </a:extLst>
          </p:cNvPr>
          <p:cNvSpPr txBox="1">
            <a:spLocks/>
          </p:cNvSpPr>
          <p:nvPr/>
        </p:nvSpPr>
        <p:spPr>
          <a:xfrm>
            <a:off x="751935" y="865466"/>
            <a:ext cx="11040373" cy="1535500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custGeom>
                    <a:avLst/>
                    <a:gdLst>
                      <a:gd name="connsiteX0" fmla="*/ 0 w 11040373"/>
                      <a:gd name="connsiteY0" fmla="*/ 0 h 1535500"/>
                      <a:gd name="connsiteX1" fmla="*/ 11040373 w 11040373"/>
                      <a:gd name="connsiteY1" fmla="*/ 0 h 1535500"/>
                      <a:gd name="connsiteX2" fmla="*/ 11040373 w 11040373"/>
                      <a:gd name="connsiteY2" fmla="*/ 1535500 h 1535500"/>
                      <a:gd name="connsiteX3" fmla="*/ 0 w 11040373"/>
                      <a:gd name="connsiteY3" fmla="*/ 1535500 h 1535500"/>
                      <a:gd name="connsiteX4" fmla="*/ 0 w 11040373"/>
                      <a:gd name="connsiteY4" fmla="*/ 0 h 153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0373" h="1535500" fill="none" extrusionOk="0">
                        <a:moveTo>
                          <a:pt x="0" y="0"/>
                        </a:moveTo>
                        <a:cubicBezTo>
                          <a:pt x="2374023" y="-88765"/>
                          <a:pt x="6828701" y="-98937"/>
                          <a:pt x="11040373" y="0"/>
                        </a:cubicBezTo>
                        <a:cubicBezTo>
                          <a:pt x="11072856" y="603218"/>
                          <a:pt x="11060946" y="1314720"/>
                          <a:pt x="11040373" y="1535500"/>
                        </a:cubicBezTo>
                        <a:cubicBezTo>
                          <a:pt x="6741847" y="1482739"/>
                          <a:pt x="3802446" y="1690039"/>
                          <a:pt x="0" y="1535500"/>
                        </a:cubicBezTo>
                        <a:cubicBezTo>
                          <a:pt x="18423" y="1292825"/>
                          <a:pt x="-43973" y="487064"/>
                          <a:pt x="0" y="0"/>
                        </a:cubicBezTo>
                        <a:close/>
                      </a:path>
                      <a:path w="11040373" h="1535500" stroke="0" extrusionOk="0">
                        <a:moveTo>
                          <a:pt x="0" y="0"/>
                        </a:moveTo>
                        <a:cubicBezTo>
                          <a:pt x="2599779" y="-111542"/>
                          <a:pt x="6875388" y="6892"/>
                          <a:pt x="11040373" y="0"/>
                        </a:cubicBezTo>
                        <a:cubicBezTo>
                          <a:pt x="10913884" y="214543"/>
                          <a:pt x="11163276" y="1139674"/>
                          <a:pt x="11040373" y="1535500"/>
                        </a:cubicBezTo>
                        <a:cubicBezTo>
                          <a:pt x="7347697" y="1579446"/>
                          <a:pt x="2288985" y="1417498"/>
                          <a:pt x="0" y="1535500"/>
                        </a:cubicBezTo>
                        <a:cubicBezTo>
                          <a:pt x="111107" y="830567"/>
                          <a:pt x="-71849" y="2785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beforeArray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	  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 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33D8B"/>
                </a:solidFill>
                <a:latin typeface="Consolas" panose="020B0609020204030204" pitchFamily="49" charset="0"/>
              </a:rPr>
              <a:t>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71C7F-D327-AAD4-67EC-844E9B63CE52}"/>
              </a:ext>
            </a:extLst>
          </p:cNvPr>
          <p:cNvSpPr txBox="1"/>
          <p:nvPr/>
        </p:nvSpPr>
        <p:spPr>
          <a:xfrm>
            <a:off x="6418052" y="2493034"/>
            <a:ext cx="5374256" cy="2769989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 with Scan, Reduce, Map: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Excel treats each cell independently.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The </a:t>
            </a:r>
            <a:r>
              <a:rPr lang="en-US" sz="2000" dirty="0" err="1">
                <a:effectLst/>
              </a:rPr>
              <a:t>initial_value</a:t>
            </a:r>
            <a:r>
              <a:rPr lang="en-US" sz="2000" dirty="0">
                <a:effectLst/>
              </a:rPr>
              <a:t> expects an individual value instead of a list of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 this forces me to roll my own, which increase the need for programming chops.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2559A-23F3-FCCF-D217-FEE21B1AF911}"/>
              </a:ext>
            </a:extLst>
          </p:cNvPr>
          <p:cNvSpPr/>
          <p:nvPr/>
        </p:nvSpPr>
        <p:spPr>
          <a:xfrm>
            <a:off x="3105509" y="1155940"/>
            <a:ext cx="5840083" cy="923026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C83B09-78E3-437E-711F-055A919DE0CF}"/>
              </a:ext>
            </a:extLst>
          </p:cNvPr>
          <p:cNvSpPr txBox="1">
            <a:spLocks/>
          </p:cNvSpPr>
          <p:nvPr/>
        </p:nvSpPr>
        <p:spPr>
          <a:xfrm>
            <a:off x="751934" y="849703"/>
            <a:ext cx="11040373" cy="1535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1399516">
                  <a:custGeom>
                    <a:avLst/>
                    <a:gdLst>
                      <a:gd name="connsiteX0" fmla="*/ 0 w 11040373"/>
                      <a:gd name="connsiteY0" fmla="*/ 0 h 1535500"/>
                      <a:gd name="connsiteX1" fmla="*/ 11040373 w 11040373"/>
                      <a:gd name="connsiteY1" fmla="*/ 0 h 1535500"/>
                      <a:gd name="connsiteX2" fmla="*/ 11040373 w 11040373"/>
                      <a:gd name="connsiteY2" fmla="*/ 1535500 h 1535500"/>
                      <a:gd name="connsiteX3" fmla="*/ 0 w 11040373"/>
                      <a:gd name="connsiteY3" fmla="*/ 1535500 h 1535500"/>
                      <a:gd name="connsiteX4" fmla="*/ 0 w 11040373"/>
                      <a:gd name="connsiteY4" fmla="*/ 0 h 153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0373" h="1535500" fill="none" extrusionOk="0">
                        <a:moveTo>
                          <a:pt x="0" y="0"/>
                        </a:moveTo>
                        <a:cubicBezTo>
                          <a:pt x="2374023" y="-88765"/>
                          <a:pt x="6828701" y="-98937"/>
                          <a:pt x="11040373" y="0"/>
                        </a:cubicBezTo>
                        <a:cubicBezTo>
                          <a:pt x="11072856" y="603218"/>
                          <a:pt x="11060946" y="1314720"/>
                          <a:pt x="11040373" y="1535500"/>
                        </a:cubicBezTo>
                        <a:cubicBezTo>
                          <a:pt x="6741847" y="1482739"/>
                          <a:pt x="3802446" y="1690039"/>
                          <a:pt x="0" y="1535500"/>
                        </a:cubicBezTo>
                        <a:cubicBezTo>
                          <a:pt x="18423" y="1292825"/>
                          <a:pt x="-43973" y="487064"/>
                          <a:pt x="0" y="0"/>
                        </a:cubicBezTo>
                        <a:close/>
                      </a:path>
                      <a:path w="11040373" h="1535500" stroke="0" extrusionOk="0">
                        <a:moveTo>
                          <a:pt x="0" y="0"/>
                        </a:moveTo>
                        <a:cubicBezTo>
                          <a:pt x="2599779" y="-111542"/>
                          <a:pt x="6875388" y="6892"/>
                          <a:pt x="11040373" y="0"/>
                        </a:cubicBezTo>
                        <a:cubicBezTo>
                          <a:pt x="10913884" y="214543"/>
                          <a:pt x="11163276" y="1139674"/>
                          <a:pt x="11040373" y="1535500"/>
                        </a:cubicBezTo>
                        <a:cubicBezTo>
                          <a:pt x="7347697" y="1579446"/>
                          <a:pt x="2288985" y="1417498"/>
                          <a:pt x="0" y="1535500"/>
                        </a:cubicBezTo>
                        <a:cubicBezTo>
                          <a:pt x="111107" y="830567"/>
                          <a:pt x="-71849" y="2785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8250DF"/>
                </a:solidFill>
                <a:latin typeface="Consolas" panose="020B0609020204030204" pitchFamily="49" charset="0"/>
              </a:rPr>
              <a:t>MegaReplace2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REDUCE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969DA"/>
                </a:solidFill>
                <a:latin typeface="Consolas" panose="020B0609020204030204" pitchFamily="49" charset="0"/>
              </a:rPr>
              <a:t>startingTextValue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A2:B8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,</a:t>
            </a:r>
            <a:r>
              <a:rPr lang="en-US" sz="1600" dirty="0">
                <a:solidFill>
                  <a:srgbClr val="C4432B"/>
                </a:solidFill>
                <a:latin typeface="Consolas" panose="020B0609020204030204" pitchFamily="49" charset="0"/>
              </a:rPr>
              <a:t>LAMBDA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before,after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33D8B"/>
                </a:solidFill>
                <a:latin typeface="Consolas" panose="020B0609020204030204" pitchFamily="49" charset="0"/>
              </a:rPr>
              <a:t> SUBSTITUTE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text1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before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969DA"/>
                </a:solidFill>
                <a:latin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CEA6-37CE-9BCA-3767-0CDE13F56656}"/>
              </a:ext>
            </a:extLst>
          </p:cNvPr>
          <p:cNvSpPr/>
          <p:nvPr/>
        </p:nvSpPr>
        <p:spPr>
          <a:xfrm>
            <a:off x="3228975" y="1155940"/>
            <a:ext cx="952500" cy="24423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programming chops.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08177"/>
              </p:ext>
            </p:extLst>
          </p:nvPr>
        </p:nvGraphicFramePr>
        <p:xfrm>
          <a:off x="4648018" y="640822"/>
          <a:ext cx="726829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919F3AD8-30CE-80AB-5DC1-CD327D269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958" y="2787131"/>
            <a:ext cx="1230087" cy="147423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47734E8E-18BD-EF55-13BB-2AEAE07DB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969" y="1064663"/>
            <a:ext cx="1491343" cy="1073020"/>
          </a:xfrm>
          <a:prstGeom prst="rect">
            <a:avLst/>
          </a:prstGeom>
        </p:spPr>
      </p:pic>
      <p:pic>
        <p:nvPicPr>
          <p:cNvPr id="10" name="Picture 9" descr="Angry Bee">
            <a:extLst>
              <a:ext uri="{FF2B5EF4-FFF2-40B4-BE49-F238E27FC236}">
                <a16:creationId xmlns:a16="http://schemas.microsoft.com/office/drawing/2014/main" id="{B3EA035B-4436-956A-6653-02851960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931" y="5423213"/>
            <a:ext cx="2509090" cy="1184986"/>
          </a:xfrm>
          <a:prstGeom prst="rect">
            <a:avLst/>
          </a:prstGeom>
        </p:spPr>
      </p:pic>
      <p:pic>
        <p:nvPicPr>
          <p:cNvPr id="13" name="Picture 12" descr="High Five Bee">
            <a:extLst>
              <a:ext uri="{FF2B5EF4-FFF2-40B4-BE49-F238E27FC236}">
                <a16:creationId xmlns:a16="http://schemas.microsoft.com/office/drawing/2014/main" id="{B8C15389-772B-0216-8D60-D6CB09EBC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404" y="5368618"/>
            <a:ext cx="1830697" cy="1136667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71BBDF73-5131-5C15-3BC4-02D5C76E59D7}"/>
              </a:ext>
            </a:extLst>
          </p:cNvPr>
          <p:cNvSpPr/>
          <p:nvPr/>
        </p:nvSpPr>
        <p:spPr>
          <a:xfrm>
            <a:off x="7584487" y="5600494"/>
            <a:ext cx="1558213" cy="830424"/>
          </a:xfrm>
          <a:prstGeom prst="stripedRightArrow">
            <a:avLst/>
          </a:prstGeom>
          <a:solidFill>
            <a:srgbClr val="009E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7DED3-237D-749B-EA19-08AFE9B188FB}"/>
              </a:ext>
            </a:extLst>
          </p:cNvPr>
          <p:cNvSpPr/>
          <p:nvPr/>
        </p:nvSpPr>
        <p:spPr>
          <a:xfrm>
            <a:off x="4839931" y="4541108"/>
            <a:ext cx="6991664" cy="2193324"/>
          </a:xfrm>
          <a:custGeom>
            <a:avLst/>
            <a:gdLst>
              <a:gd name="connsiteX0" fmla="*/ 0 w 6991664"/>
              <a:gd name="connsiteY0" fmla="*/ 0 h 2193324"/>
              <a:gd name="connsiteX1" fmla="*/ 512722 w 6991664"/>
              <a:gd name="connsiteY1" fmla="*/ 0 h 2193324"/>
              <a:gd name="connsiteX2" fmla="*/ 1165277 w 6991664"/>
              <a:gd name="connsiteY2" fmla="*/ 0 h 2193324"/>
              <a:gd name="connsiteX3" fmla="*/ 1817833 w 6991664"/>
              <a:gd name="connsiteY3" fmla="*/ 0 h 2193324"/>
              <a:gd name="connsiteX4" fmla="*/ 2400471 w 6991664"/>
              <a:gd name="connsiteY4" fmla="*/ 0 h 2193324"/>
              <a:gd name="connsiteX5" fmla="*/ 2913193 w 6991664"/>
              <a:gd name="connsiteY5" fmla="*/ 0 h 2193324"/>
              <a:gd name="connsiteX6" fmla="*/ 3495832 w 6991664"/>
              <a:gd name="connsiteY6" fmla="*/ 0 h 2193324"/>
              <a:gd name="connsiteX7" fmla="*/ 4078471 w 6991664"/>
              <a:gd name="connsiteY7" fmla="*/ 0 h 2193324"/>
              <a:gd name="connsiteX8" fmla="*/ 4800943 w 6991664"/>
              <a:gd name="connsiteY8" fmla="*/ 0 h 2193324"/>
              <a:gd name="connsiteX9" fmla="*/ 5313665 w 6991664"/>
              <a:gd name="connsiteY9" fmla="*/ 0 h 2193324"/>
              <a:gd name="connsiteX10" fmla="*/ 5896303 w 6991664"/>
              <a:gd name="connsiteY10" fmla="*/ 0 h 2193324"/>
              <a:gd name="connsiteX11" fmla="*/ 6991664 w 6991664"/>
              <a:gd name="connsiteY11" fmla="*/ 0 h 2193324"/>
              <a:gd name="connsiteX12" fmla="*/ 6991664 w 6991664"/>
              <a:gd name="connsiteY12" fmla="*/ 526398 h 2193324"/>
              <a:gd name="connsiteX13" fmla="*/ 6991664 w 6991664"/>
              <a:gd name="connsiteY13" fmla="*/ 1074729 h 2193324"/>
              <a:gd name="connsiteX14" fmla="*/ 6991664 w 6991664"/>
              <a:gd name="connsiteY14" fmla="*/ 1666926 h 2193324"/>
              <a:gd name="connsiteX15" fmla="*/ 6991664 w 6991664"/>
              <a:gd name="connsiteY15" fmla="*/ 2193324 h 2193324"/>
              <a:gd name="connsiteX16" fmla="*/ 6478942 w 6991664"/>
              <a:gd name="connsiteY16" fmla="*/ 2193324 h 2193324"/>
              <a:gd name="connsiteX17" fmla="*/ 6106053 w 6991664"/>
              <a:gd name="connsiteY17" fmla="*/ 2193324 h 2193324"/>
              <a:gd name="connsiteX18" fmla="*/ 5733164 w 6991664"/>
              <a:gd name="connsiteY18" fmla="*/ 2193324 h 2193324"/>
              <a:gd name="connsiteX19" fmla="*/ 5150526 w 6991664"/>
              <a:gd name="connsiteY19" fmla="*/ 2193324 h 2193324"/>
              <a:gd name="connsiteX20" fmla="*/ 4497971 w 6991664"/>
              <a:gd name="connsiteY20" fmla="*/ 2193324 h 2193324"/>
              <a:gd name="connsiteX21" fmla="*/ 4125082 w 6991664"/>
              <a:gd name="connsiteY21" fmla="*/ 2193324 h 2193324"/>
              <a:gd name="connsiteX22" fmla="*/ 3682276 w 6991664"/>
              <a:gd name="connsiteY22" fmla="*/ 2193324 h 2193324"/>
              <a:gd name="connsiteX23" fmla="*/ 3309388 w 6991664"/>
              <a:gd name="connsiteY23" fmla="*/ 2193324 h 2193324"/>
              <a:gd name="connsiteX24" fmla="*/ 2796666 w 6991664"/>
              <a:gd name="connsiteY24" fmla="*/ 2193324 h 2193324"/>
              <a:gd name="connsiteX25" fmla="*/ 2214027 w 6991664"/>
              <a:gd name="connsiteY25" fmla="*/ 2193324 h 2193324"/>
              <a:gd name="connsiteX26" fmla="*/ 1491555 w 6991664"/>
              <a:gd name="connsiteY26" fmla="*/ 2193324 h 2193324"/>
              <a:gd name="connsiteX27" fmla="*/ 908916 w 6991664"/>
              <a:gd name="connsiteY27" fmla="*/ 2193324 h 2193324"/>
              <a:gd name="connsiteX28" fmla="*/ 0 w 6991664"/>
              <a:gd name="connsiteY28" fmla="*/ 2193324 h 2193324"/>
              <a:gd name="connsiteX29" fmla="*/ 0 w 6991664"/>
              <a:gd name="connsiteY29" fmla="*/ 1623060 h 2193324"/>
              <a:gd name="connsiteX30" fmla="*/ 0 w 6991664"/>
              <a:gd name="connsiteY30" fmla="*/ 1074729 h 2193324"/>
              <a:gd name="connsiteX31" fmla="*/ 0 w 6991664"/>
              <a:gd name="connsiteY31" fmla="*/ 482531 h 2193324"/>
              <a:gd name="connsiteX32" fmla="*/ 0 w 6991664"/>
              <a:gd name="connsiteY32" fmla="*/ 0 h 219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91664" h="2193324" extrusionOk="0">
                <a:moveTo>
                  <a:pt x="0" y="0"/>
                </a:moveTo>
                <a:cubicBezTo>
                  <a:pt x="255016" y="-37093"/>
                  <a:pt x="302184" y="47845"/>
                  <a:pt x="512722" y="0"/>
                </a:cubicBezTo>
                <a:cubicBezTo>
                  <a:pt x="723260" y="-47845"/>
                  <a:pt x="957814" y="77518"/>
                  <a:pt x="1165277" y="0"/>
                </a:cubicBezTo>
                <a:cubicBezTo>
                  <a:pt x="1372740" y="-77518"/>
                  <a:pt x="1611494" y="16397"/>
                  <a:pt x="1817833" y="0"/>
                </a:cubicBezTo>
                <a:cubicBezTo>
                  <a:pt x="2024172" y="-16397"/>
                  <a:pt x="2184207" y="9463"/>
                  <a:pt x="2400471" y="0"/>
                </a:cubicBezTo>
                <a:cubicBezTo>
                  <a:pt x="2616735" y="-9463"/>
                  <a:pt x="2750935" y="11432"/>
                  <a:pt x="2913193" y="0"/>
                </a:cubicBezTo>
                <a:cubicBezTo>
                  <a:pt x="3075451" y="-11432"/>
                  <a:pt x="3283017" y="47472"/>
                  <a:pt x="3495832" y="0"/>
                </a:cubicBezTo>
                <a:cubicBezTo>
                  <a:pt x="3708647" y="-47472"/>
                  <a:pt x="3817964" y="40615"/>
                  <a:pt x="4078471" y="0"/>
                </a:cubicBezTo>
                <a:cubicBezTo>
                  <a:pt x="4338978" y="-40615"/>
                  <a:pt x="4592284" y="14784"/>
                  <a:pt x="4800943" y="0"/>
                </a:cubicBezTo>
                <a:cubicBezTo>
                  <a:pt x="5009602" y="-14784"/>
                  <a:pt x="5122319" y="44896"/>
                  <a:pt x="5313665" y="0"/>
                </a:cubicBezTo>
                <a:cubicBezTo>
                  <a:pt x="5505011" y="-44896"/>
                  <a:pt x="5773125" y="42282"/>
                  <a:pt x="5896303" y="0"/>
                </a:cubicBezTo>
                <a:cubicBezTo>
                  <a:pt x="6019481" y="-42282"/>
                  <a:pt x="6689512" y="64279"/>
                  <a:pt x="6991664" y="0"/>
                </a:cubicBezTo>
                <a:cubicBezTo>
                  <a:pt x="7026521" y="229648"/>
                  <a:pt x="6944989" y="377603"/>
                  <a:pt x="6991664" y="526398"/>
                </a:cubicBezTo>
                <a:cubicBezTo>
                  <a:pt x="7038339" y="675193"/>
                  <a:pt x="6968603" y="892569"/>
                  <a:pt x="6991664" y="1074729"/>
                </a:cubicBezTo>
                <a:cubicBezTo>
                  <a:pt x="7014725" y="1256889"/>
                  <a:pt x="6962450" y="1470289"/>
                  <a:pt x="6991664" y="1666926"/>
                </a:cubicBezTo>
                <a:cubicBezTo>
                  <a:pt x="7020878" y="1863563"/>
                  <a:pt x="6968699" y="1951086"/>
                  <a:pt x="6991664" y="2193324"/>
                </a:cubicBezTo>
                <a:cubicBezTo>
                  <a:pt x="6782597" y="2241258"/>
                  <a:pt x="6680716" y="2146296"/>
                  <a:pt x="6478942" y="2193324"/>
                </a:cubicBezTo>
                <a:cubicBezTo>
                  <a:pt x="6277168" y="2240352"/>
                  <a:pt x="6219001" y="2190551"/>
                  <a:pt x="6106053" y="2193324"/>
                </a:cubicBezTo>
                <a:cubicBezTo>
                  <a:pt x="5993105" y="2196097"/>
                  <a:pt x="5865519" y="2168602"/>
                  <a:pt x="5733164" y="2193324"/>
                </a:cubicBezTo>
                <a:cubicBezTo>
                  <a:pt x="5600809" y="2218046"/>
                  <a:pt x="5367723" y="2189754"/>
                  <a:pt x="5150526" y="2193324"/>
                </a:cubicBezTo>
                <a:cubicBezTo>
                  <a:pt x="4933329" y="2196894"/>
                  <a:pt x="4822033" y="2171451"/>
                  <a:pt x="4497971" y="2193324"/>
                </a:cubicBezTo>
                <a:cubicBezTo>
                  <a:pt x="4173909" y="2215197"/>
                  <a:pt x="4258176" y="2156082"/>
                  <a:pt x="4125082" y="2193324"/>
                </a:cubicBezTo>
                <a:cubicBezTo>
                  <a:pt x="3991988" y="2230566"/>
                  <a:pt x="3862895" y="2165231"/>
                  <a:pt x="3682276" y="2193324"/>
                </a:cubicBezTo>
                <a:cubicBezTo>
                  <a:pt x="3501657" y="2221417"/>
                  <a:pt x="3454089" y="2177044"/>
                  <a:pt x="3309388" y="2193324"/>
                </a:cubicBezTo>
                <a:cubicBezTo>
                  <a:pt x="3164687" y="2209604"/>
                  <a:pt x="2949094" y="2141767"/>
                  <a:pt x="2796666" y="2193324"/>
                </a:cubicBezTo>
                <a:cubicBezTo>
                  <a:pt x="2644238" y="2244881"/>
                  <a:pt x="2425379" y="2137781"/>
                  <a:pt x="2214027" y="2193324"/>
                </a:cubicBezTo>
                <a:cubicBezTo>
                  <a:pt x="2002675" y="2248867"/>
                  <a:pt x="1802372" y="2116271"/>
                  <a:pt x="1491555" y="2193324"/>
                </a:cubicBezTo>
                <a:cubicBezTo>
                  <a:pt x="1180738" y="2270377"/>
                  <a:pt x="1146619" y="2186307"/>
                  <a:pt x="908916" y="2193324"/>
                </a:cubicBezTo>
                <a:cubicBezTo>
                  <a:pt x="671213" y="2200341"/>
                  <a:pt x="384762" y="2179919"/>
                  <a:pt x="0" y="2193324"/>
                </a:cubicBezTo>
                <a:cubicBezTo>
                  <a:pt x="-17158" y="2028963"/>
                  <a:pt x="48830" y="1749861"/>
                  <a:pt x="0" y="1623060"/>
                </a:cubicBezTo>
                <a:cubicBezTo>
                  <a:pt x="-48830" y="1496259"/>
                  <a:pt x="55163" y="1327923"/>
                  <a:pt x="0" y="1074729"/>
                </a:cubicBezTo>
                <a:cubicBezTo>
                  <a:pt x="-55163" y="821535"/>
                  <a:pt x="46657" y="614494"/>
                  <a:pt x="0" y="482531"/>
                </a:cubicBezTo>
                <a:cubicBezTo>
                  <a:pt x="-46657" y="350568"/>
                  <a:pt x="38922" y="18943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332754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Business Use Cases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Product Illustration</a:t>
            </a:r>
          </a:p>
          <a:p>
            <a:pPr lvl="1"/>
            <a:r>
              <a:rPr lang="en-US" dirty="0"/>
              <a:t>Speeds up passing and understanding of logic by third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Non-Guaranteed Elements</a:t>
            </a:r>
          </a:p>
          <a:p>
            <a:pPr lvl="1"/>
            <a:r>
              <a:rPr lang="en-US" dirty="0"/>
              <a:t>Allows to logic to centralized in a single location thereby promoting calculation consistency across multiple cohorts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Validation</a:t>
            </a:r>
          </a:p>
          <a:p>
            <a:pPr lvl="1"/>
            <a:r>
              <a:rPr lang="en-US" dirty="0"/>
              <a:t>Can have a library of tested and approved calculations to validate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Redundant Business Logic</a:t>
            </a:r>
          </a:p>
          <a:p>
            <a:pPr lvl="1"/>
            <a:r>
              <a:rPr lang="en-US" dirty="0"/>
              <a:t>A single library of calculations that dropped into a spreadsheet to reduce project timelines.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6D8B4-16BB-8AE4-8A9E-FDF134CA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Dynamic Arrays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58247B-6FF0-780E-0FE4-93E61FF5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027379" cy="4119172"/>
          </a:xfrm>
        </p:spPr>
        <p:txBody>
          <a:bodyPr anchor="t">
            <a:normAutofit/>
          </a:bodyPr>
          <a:lstStyle/>
          <a:p>
            <a:r>
              <a:rPr lang="en-US" sz="2000" dirty="0"/>
              <a:t>Dynamic Arrays in Excel 365 let you work with a range of values in a single cell. </a:t>
            </a:r>
          </a:p>
          <a:p>
            <a:r>
              <a:rPr lang="en-US" sz="2000" dirty="0"/>
              <a:t>Instead of entering a formula that outputs to a single cell, you can use a formula that "spills" results into neighboring cells automatically.</a:t>
            </a:r>
          </a:p>
          <a:p>
            <a:r>
              <a:rPr lang="en-US" sz="2000" dirty="0"/>
              <a:t>There are significant concepts to consider:</a:t>
            </a:r>
          </a:p>
          <a:p>
            <a:pPr lvl="1"/>
            <a:r>
              <a:rPr lang="en-US" sz="1600" dirty="0"/>
              <a:t>Spilling: The formula automatically fills cells with multiple values.</a:t>
            </a:r>
          </a:p>
          <a:p>
            <a:pPr lvl="1"/>
            <a:r>
              <a:rPr lang="en-US" sz="1600" dirty="0"/>
              <a:t>Dynamic: The output adjusts if the source data or formula changes.</a:t>
            </a:r>
          </a:p>
          <a:p>
            <a:pPr lvl="1"/>
            <a:r>
              <a:rPr lang="en-US" sz="1600" dirty="0"/>
              <a:t>Functions: Lambda functions can be applied consistently over the entire array.</a:t>
            </a:r>
          </a:p>
          <a:p>
            <a:r>
              <a:rPr lang="en-US" sz="2000" dirty="0"/>
              <a:t>Dynamic Arrays can be seen as super cells.</a:t>
            </a:r>
          </a:p>
          <a:p>
            <a:r>
              <a:rPr lang="en-US" sz="1700" dirty="0"/>
              <a:t>Dynamic Array Function Documentation: </a:t>
            </a:r>
            <a:r>
              <a:rPr lang="en-US" sz="1700" dirty="0">
                <a:hlinkClick r:id="rId2"/>
              </a:rPr>
              <a:t>https://www.thespreadsheetguru.com/dynamic-array-function-list/</a:t>
            </a:r>
            <a:r>
              <a:rPr lang="en-US" sz="1700" dirty="0"/>
              <a:t> 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Formulas on a background">
            <a:extLst>
              <a:ext uri="{FF2B5EF4-FFF2-40B4-BE49-F238E27FC236}">
                <a16:creationId xmlns:a16="http://schemas.microsoft.com/office/drawing/2014/main" id="{A608258E-6FBA-EAAA-8E6B-03CA81C9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1" r="1948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85B41-1279-F814-3450-0BEF8D9B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870" y="1718120"/>
            <a:ext cx="4515930" cy="5121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9C7E5-EEF8-6244-B0EF-E9828B169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132" y="2715443"/>
            <a:ext cx="266737" cy="4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51121"/>
              <a:gd name="adj4" fmla="val -4687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69482"/>
              <a:gd name="adj4" fmla="val -170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 and the root of cell reference hell.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126465"/>
              <a:gd name="adj4" fmla="val -77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DED367-5579-7AFD-4C6F-2A114AEFC794}"/>
              </a:ext>
            </a:extLst>
          </p:cNvPr>
          <p:cNvSpPr/>
          <p:nvPr/>
        </p:nvSpPr>
        <p:spPr>
          <a:xfrm>
            <a:off x="1785551" y="3676135"/>
            <a:ext cx="5078627" cy="333400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4C8CC-261B-6539-251D-1E56BF7C6D92}"/>
              </a:ext>
            </a:extLst>
          </p:cNvPr>
          <p:cNvSpPr/>
          <p:nvPr/>
        </p:nvSpPr>
        <p:spPr>
          <a:xfrm>
            <a:off x="1322173" y="4020693"/>
            <a:ext cx="5393724" cy="26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5EA79-4B74-114B-7315-8737DD638A40}"/>
              </a:ext>
            </a:extLst>
          </p:cNvPr>
          <p:cNvSpPr/>
          <p:nvPr/>
        </p:nvSpPr>
        <p:spPr>
          <a:xfrm>
            <a:off x="1624914" y="4282144"/>
            <a:ext cx="6221627" cy="171088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5EF-ABBE-C8D5-E99A-C7F27443574A}"/>
              </a:ext>
            </a:extLst>
          </p:cNvPr>
          <p:cNvSpPr/>
          <p:nvPr/>
        </p:nvSpPr>
        <p:spPr>
          <a:xfrm>
            <a:off x="2242751" y="4543595"/>
            <a:ext cx="5603790" cy="130115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43028-A963-A332-84AF-DC52933C7656}"/>
              </a:ext>
            </a:extLst>
          </p:cNvPr>
          <p:cNvSpPr txBox="1"/>
          <p:nvPr/>
        </p:nvSpPr>
        <p:spPr>
          <a:xfrm>
            <a:off x="891987" y="2582562"/>
            <a:ext cx="734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Avoid dual concerns!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4" grpId="0" animBg="1"/>
      <p:bldP spid="7" grpId="0" animBg="1"/>
      <p:bldP spid="11" grpId="0" animBg="1"/>
      <p:bldP spid="13" grpId="0" animBg="1"/>
      <p:bldP spid="1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 startAt="8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6598508" y="1929384"/>
            <a:ext cx="492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Being dumb is great!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business logic in cells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Only location references to inputs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4CC61-28B4-68A4-72F6-FD55179D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8" y="1844230"/>
            <a:ext cx="11890076" cy="4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17807</TotalTime>
  <Words>3010</Words>
  <Application>Microsoft Office PowerPoint</Application>
  <PresentationFormat>Widescreen</PresentationFormat>
  <Paragraphs>401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Cases</vt:lpstr>
      <vt:lpstr>Dynamic Arrays</vt:lpstr>
      <vt:lpstr>The Problem Statement</vt:lpstr>
      <vt:lpstr>Wringing Out Logic into Lambda Libraries</vt:lpstr>
      <vt:lpstr>Smart Lambda Libraries  Make  Dumb Spreadsheets!</vt:lpstr>
      <vt:lpstr>Advance Formula Environment (AFE)</vt:lpstr>
      <vt:lpstr>Converting Libraries for other Systems</vt:lpstr>
      <vt:lpstr>Bang Out Prototype to Match Excel</vt:lpstr>
      <vt:lpstr>Why Dynamic Arrays and Lambda Functions?</vt:lpstr>
      <vt:lpstr>The How</vt:lpstr>
      <vt:lpstr>Actuarial calculations will likely cause  circular references with dynamic arrays and lambda functions.</vt:lpstr>
      <vt:lpstr>Executive Summary</vt:lpstr>
      <vt:lpstr>Programming Paradigms</vt:lpstr>
      <vt:lpstr>Functional Programming Fundamentals</vt:lpstr>
      <vt:lpstr>Functional Programming Concepts</vt:lpstr>
      <vt:lpstr>Lambdas and Recursion – Simple Example</vt:lpstr>
      <vt:lpstr>Important Lambda/Functional Helper Functions</vt:lpstr>
      <vt:lpstr>Mega Replace Recursion</vt:lpstr>
      <vt:lpstr>Recursion and Purity</vt:lpstr>
      <vt:lpstr>Recursion and Impurity</vt:lpstr>
      <vt:lpstr>Reduction and Higher-Order Functions</vt:lpstr>
      <vt:lpstr>Comparing Dependency Patterns</vt:lpstr>
      <vt:lpstr>Classic Excel – Calculation Tree</vt:lpstr>
      <vt:lpstr>Compare Dependency Patterns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Issue with Divergence from Functional Programming.</vt:lpstr>
      <vt:lpstr>More Functional Fun</vt:lpstr>
      <vt:lpstr>Lambda Helper Limitation / No Tuples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245</cp:revision>
  <dcterms:created xsi:type="dcterms:W3CDTF">2023-01-04T19:51:48Z</dcterms:created>
  <dcterms:modified xsi:type="dcterms:W3CDTF">2024-11-25T16:45:04Z</dcterms:modified>
</cp:coreProperties>
</file>